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2" r:id="rId1"/>
  </p:sldMasterIdLst>
  <p:notesMasterIdLst>
    <p:notesMasterId r:id="rId66"/>
  </p:notesMasterIdLst>
  <p:handoutMasterIdLst>
    <p:handoutMasterId r:id="rId67"/>
  </p:handoutMasterIdLst>
  <p:sldIdLst>
    <p:sldId id="257" r:id="rId2"/>
    <p:sldId id="359" r:id="rId3"/>
    <p:sldId id="374" r:id="rId4"/>
    <p:sldId id="360" r:id="rId5"/>
    <p:sldId id="371" r:id="rId6"/>
    <p:sldId id="259" r:id="rId7"/>
    <p:sldId id="260" r:id="rId8"/>
    <p:sldId id="261" r:id="rId9"/>
    <p:sldId id="361" r:id="rId10"/>
    <p:sldId id="262" r:id="rId11"/>
    <p:sldId id="298" r:id="rId12"/>
    <p:sldId id="299" r:id="rId13"/>
    <p:sldId id="303" r:id="rId14"/>
    <p:sldId id="304" r:id="rId15"/>
    <p:sldId id="306" r:id="rId16"/>
    <p:sldId id="362" r:id="rId17"/>
    <p:sldId id="363" r:id="rId18"/>
    <p:sldId id="364" r:id="rId19"/>
    <p:sldId id="365" r:id="rId20"/>
    <p:sldId id="366" r:id="rId21"/>
    <p:sldId id="280" r:id="rId22"/>
    <p:sldId id="368" r:id="rId23"/>
    <p:sldId id="370" r:id="rId24"/>
    <p:sldId id="369" r:id="rId25"/>
    <p:sldId id="367" r:id="rId26"/>
    <p:sldId id="37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4" r:id="rId46"/>
    <p:sldId id="335" r:id="rId47"/>
    <p:sldId id="336" r:id="rId48"/>
    <p:sldId id="337" r:id="rId49"/>
    <p:sldId id="338" r:id="rId50"/>
    <p:sldId id="340" r:id="rId51"/>
    <p:sldId id="341" r:id="rId52"/>
    <p:sldId id="342" r:id="rId53"/>
    <p:sldId id="343" r:id="rId54"/>
    <p:sldId id="345" r:id="rId55"/>
    <p:sldId id="346" r:id="rId56"/>
    <p:sldId id="347" r:id="rId57"/>
    <p:sldId id="348" r:id="rId58"/>
    <p:sldId id="349" r:id="rId59"/>
    <p:sldId id="350" r:id="rId60"/>
    <p:sldId id="351" r:id="rId61"/>
    <p:sldId id="354" r:id="rId62"/>
    <p:sldId id="355" r:id="rId63"/>
    <p:sldId id="357" r:id="rId64"/>
    <p:sldId id="358" r:id="rId6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96" y="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41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F4A72-E3A6-439C-86C5-82476741F07D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2D95E-1019-4587-86EC-F6016A01F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4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C27629-8F0C-46A4-B7FC-E6D0ECE557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169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F3040A-202C-487D-B466-37B31BB87111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032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5CD73F-240B-4B3F-A840-1B3DA7810B27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764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2B2A61-7654-4E18-9439-959B141BDE97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329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143F28-B49D-49BA-818B-4418B3C1DCFF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0547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05475" name="Rectangle 102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899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EA561-B56E-44AF-B9D1-CEDE1E41CEBB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56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EA561-B56E-44AF-B9D1-CEDE1E41CEBB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55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EA561-B56E-44AF-B9D1-CEDE1E41CEBB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195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EA561-B56E-44AF-B9D1-CEDE1E41CEBB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587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EA561-B56E-44AF-B9D1-CEDE1E41CEBB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6404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6B71FB-2F07-4ABC-A4B0-E69771C97BDE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657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20A56-8446-469C-8D03-C03610FF7653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6255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5488" indent="-2778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9188" indent="-2222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68450" indent="-2222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16125" indent="-2222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3325" indent="-2222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0525" indent="-2222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87725" indent="-2222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44925" indent="-2222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BEE9909-6AA7-47E6-9DD7-5C07D1331BA9}" type="slidenum">
              <a:rPr lang="en-US" altLang="en-US" sz="1200" smtClean="0"/>
              <a:pPr/>
              <a:t>3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1772816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834D2-FBC9-476F-A150-D9B76389C363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726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4CF53B-D898-4C25-8ABE-123A00A863B6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5758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455249-582A-4855-A655-74F612EA5404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509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1E6CB4-A09A-4523-BEBC-336D6B4716F6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2823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03DE8-7486-4A46-9952-C5BBF3349A2D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1851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DEF635-C1C0-4171-A490-9A4E9FB93E7C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0620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151E72-8B9C-402C-B87B-85283C237221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6041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0419" name="Rectangle 102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527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4A6743-F8CA-4F11-B0BA-D58108E833AD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1722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546DC-BF42-49F7-A5DD-46BA4F3B3783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1606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2B56F8-BB41-4C73-9DE2-777EC1D0385A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46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A99161-5834-4565-B8D7-287F6CAF1B55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37519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75514D-AF07-43E8-BDE7-5DE3E8B9F965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5798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166744-1759-4247-A4C2-AFBAC31925DF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4849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DD3249-E694-4764-94F5-867A968E6E52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40539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A959A4-8848-403F-90F7-6DA0DDE7F210}" type="slidenum">
              <a:rPr lang="en-US" altLang="en-US"/>
              <a:pPr/>
              <a:t>63</a:t>
            </a:fld>
            <a:endParaRPr lang="en-US" alt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76288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8301D0-4261-410F-8ABA-BEE015FD2DB3}" type="slidenum">
              <a:rPr lang="en-US" altLang="en-US"/>
              <a:pPr/>
              <a:t>64</a:t>
            </a:fld>
            <a:endParaRPr lang="en-US" altLang="en-US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10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2F0673-57FB-49BE-9CC5-8A212E2DBB90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938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F31CE-B779-4C63-9E68-15E8EC8835EC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648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F31CE-B779-4C63-9E68-15E8EC8835EC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6451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AE771D-9A6A-4437-AAB7-5EA825127CDF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384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6DE527-AAEB-42E6-B297-4AB3F58367FF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260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72FDCA-A669-4B60-A6D0-2F04F04FBC3C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04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3D029-09A9-49DA-8126-77EA90C14BC4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80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295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767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5942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1548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3561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071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2F26-FD6E-4C41-8EBA-B675C1072FC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070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CC395-E2DF-45C7-8174-AC7F52E2005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807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E28CF261-48D6-4E07-A5B8-242A8B4E28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160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539567DA-2FC1-44A4-99F9-E18B5A47B7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72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378D-2609-402B-A835-1CB5433CBF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741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46DB-0C14-408E-838F-3A2BF1A64A5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0383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EBC43-A39D-48D8-8A75-F741A430497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92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D2F98-3592-4BDC-AD12-09F9B351FF1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813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4F3B7-4472-47A2-8CD3-306BA221A27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1570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D839-61B3-4196-8281-84BE545705B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51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A1FDC-0CFF-44DA-AFD2-9EE5EDFACD4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533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7EAF-35B0-468D-9FAC-0D182993FFC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08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7DC8498-622C-44E3-97BF-DCDA30DD806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88536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2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5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7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16764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 fontScale="90000"/>
          </a:bodyPr>
          <a:lstStyle/>
          <a:p>
            <a:r>
              <a:rPr lang="en-US" altLang="en-US" dirty="0" smtClean="0"/>
              <a:t>MR2300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Marketing </a:t>
            </a:r>
            <a:r>
              <a:rPr lang="en-US" altLang="en-US" dirty="0"/>
              <a:t>Research</a:t>
            </a:r>
            <a:br>
              <a:rPr lang="en-US" altLang="en-US" dirty="0"/>
            </a:br>
            <a:r>
              <a:rPr lang="en-US" altLang="en-US" sz="1600" dirty="0" smtClean="0"/>
              <a:t>with Paul Tilley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2800" dirty="0"/>
              <a:t/>
            </a:r>
            <a:br>
              <a:rPr lang="en-US" altLang="en-US" sz="2800" dirty="0"/>
            </a:br>
            <a:endParaRPr lang="en-US" altLang="en-US" sz="28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733800"/>
            <a:ext cx="6400800" cy="1752600"/>
          </a:xfrm>
          <a:noFill/>
          <a:ln/>
        </p:spPr>
        <p:txBody>
          <a:bodyPr vert="horz" lIns="92075" tIns="46038" rIns="92075" bIns="46038" rtlCol="0" anchor="t">
            <a:normAutofit/>
          </a:bodyPr>
          <a:lstStyle/>
          <a:p>
            <a:r>
              <a:rPr lang="en-US" altLang="en-US" sz="3200" dirty="0" smtClean="0"/>
              <a:t>Unit 5: Primary Research -  </a:t>
            </a:r>
            <a:endParaRPr lang="en-US" altLang="en-US" sz="3200" dirty="0"/>
          </a:p>
          <a:p>
            <a:r>
              <a:rPr lang="en-US" altLang="en-US" sz="3200" dirty="0"/>
              <a:t>Survey </a:t>
            </a:r>
            <a:r>
              <a:rPr lang="en-US" altLang="en-US" sz="3200" dirty="0" smtClean="0"/>
              <a:t>Research</a:t>
            </a:r>
            <a:endParaRPr lang="en-US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833164" cy="1143000"/>
          </a:xfrm>
          <a:noFill/>
          <a:ln/>
        </p:spPr>
        <p:txBody>
          <a:bodyPr vert="horz" lIns="92075" tIns="46038" rIns="92075" bIns="46038" rtlCol="0" anchor="ctr">
            <a:normAutofit fontScale="90000"/>
          </a:bodyPr>
          <a:lstStyle/>
          <a:p>
            <a:r>
              <a:rPr lang="en-US" altLang="en-US" dirty="0" smtClean="0"/>
              <a:t>Survey </a:t>
            </a:r>
            <a:br>
              <a:rPr lang="en-US" altLang="en-US" dirty="0" smtClean="0"/>
            </a:br>
            <a:r>
              <a:rPr lang="en-US" altLang="en-US" dirty="0" smtClean="0"/>
              <a:t>Problems</a:t>
            </a:r>
            <a:endParaRPr lang="en-US" altLang="en-US" b="1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800100"/>
            <a:ext cx="37338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endParaRPr lang="en-US" altLang="en-US" dirty="0" smtClean="0"/>
          </a:p>
          <a:p>
            <a:r>
              <a:rPr lang="en-CA" altLang="en-US" dirty="0" smtClean="0"/>
              <a:t>Survey Sample Error</a:t>
            </a:r>
          </a:p>
          <a:p>
            <a:endParaRPr lang="en-US" altLang="en-US" dirty="0"/>
          </a:p>
          <a:p>
            <a:r>
              <a:rPr lang="en-US" altLang="en-US" dirty="0" smtClean="0"/>
              <a:t>Poor Design/Improper Execution</a:t>
            </a:r>
          </a:p>
          <a:p>
            <a:endParaRPr lang="en-CA" altLang="en-US" dirty="0"/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81000"/>
            <a:ext cx="7394628" cy="6101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5488262" y="332715"/>
            <a:ext cx="673618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Random Sampling Error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5181600" y="904215"/>
            <a:ext cx="4795319" cy="21336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 statistical fluctuation that occurs because of change variation in the elements selected for the sample</a:t>
            </a:r>
          </a:p>
        </p:txBody>
      </p:sp>
      <p:graphicFrame>
        <p:nvGraphicFramePr>
          <p:cNvPr id="88068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4770495"/>
              </p:ext>
            </p:extLst>
          </p:nvPr>
        </p:nvGraphicFramePr>
        <p:xfrm>
          <a:off x="6096000" y="3058185"/>
          <a:ext cx="3394075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9" name="Clip" r:id="rId4" imgW="3393720" imgH="2145960" progId="MS_ClipArt_Gallery.2">
                  <p:embed/>
                </p:oleObj>
              </mc:Choice>
              <mc:Fallback>
                <p:oleObj name="Clip" r:id="rId4" imgW="3393720" imgH="2145960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058185"/>
                        <a:ext cx="3394075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517" y="685800"/>
            <a:ext cx="4991414" cy="411493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066800" y="1524000"/>
            <a:ext cx="609600" cy="609600"/>
          </a:xfrm>
          <a:prstGeom prst="ellipse">
            <a:avLst/>
          </a:prstGeom>
          <a:solidFill>
            <a:srgbClr val="FFFF00">
              <a:alpha val="21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80591" y="4572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Systematic Error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5605593" y="0"/>
            <a:ext cx="6586407" cy="4735286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Systematic error results from some imperfect aspect of the research design or from a mistake in the execution of the research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57200"/>
            <a:ext cx="5457902" cy="449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286000"/>
            <a:ext cx="658425" cy="6523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5867400" y="1524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Respondent Error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5791200" y="374210"/>
            <a:ext cx="4876800" cy="541699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 classification of sample bias resulting from some respondent action or inaction</a:t>
            </a:r>
          </a:p>
          <a:p>
            <a:pPr lvl="2"/>
            <a:r>
              <a:rPr lang="en-US" altLang="en-US" sz="3200" dirty="0"/>
              <a:t>Nonresponse </a:t>
            </a:r>
            <a:r>
              <a:rPr lang="en-US" altLang="en-US" sz="3200" dirty="0" smtClean="0"/>
              <a:t>bias</a:t>
            </a:r>
            <a:endParaRPr lang="en-US" altLang="en-US" sz="3200" dirty="0"/>
          </a:p>
          <a:p>
            <a:pPr lvl="2"/>
            <a:r>
              <a:rPr lang="en-US" altLang="en-US" sz="3200" dirty="0"/>
              <a:t>Response  bias</a:t>
            </a:r>
            <a:endParaRPr lang="en-US" altLang="en-US" dirty="0"/>
          </a:p>
        </p:txBody>
      </p:sp>
      <p:graphicFrame>
        <p:nvGraphicFramePr>
          <p:cNvPr id="98308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950028"/>
              </p:ext>
            </p:extLst>
          </p:nvPr>
        </p:nvGraphicFramePr>
        <p:xfrm>
          <a:off x="10439400" y="4114800"/>
          <a:ext cx="1393825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3" name="Clip" r:id="rId4" imgW="1393560" imgH="2590560" progId="MS_ClipArt_Gallery.2">
                  <p:embed/>
                </p:oleObj>
              </mc:Choice>
              <mc:Fallback>
                <p:oleObj name="Clip" r:id="rId4" imgW="1393560" imgH="2590560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9400" y="4114800"/>
                        <a:ext cx="1393825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278" y="374210"/>
            <a:ext cx="5466145" cy="45025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8800" y="1143000"/>
            <a:ext cx="658425" cy="6523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443793" y="457200"/>
            <a:ext cx="662995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Nonresponse Error</a:t>
            </a:r>
          </a:p>
        </p:txBody>
      </p:sp>
      <p:sp>
        <p:nvSpPr>
          <p:cNvPr id="100355" name="Rectangle 2051"/>
          <p:cNvSpPr>
            <a:spLocks noGrp="1" noChangeArrowheads="1"/>
          </p:cNvSpPr>
          <p:nvPr>
            <p:ph idx="1"/>
          </p:nvPr>
        </p:nvSpPr>
        <p:spPr>
          <a:xfrm>
            <a:off x="6324600" y="675046"/>
            <a:ext cx="61722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 err="1"/>
              <a:t>Nonrespondents</a:t>
            </a:r>
            <a:r>
              <a:rPr lang="en-US" altLang="en-US" dirty="0"/>
              <a:t> - people who refuse to cooperate</a:t>
            </a:r>
          </a:p>
          <a:p>
            <a:r>
              <a:rPr lang="en-US" altLang="en-US" dirty="0"/>
              <a:t>Not-at-homes</a:t>
            </a:r>
          </a:p>
          <a:p>
            <a:r>
              <a:rPr lang="en-US" altLang="en-US" dirty="0"/>
              <a:t>Self-selection bias</a:t>
            </a:r>
          </a:p>
          <a:p>
            <a:pPr lvl="2"/>
            <a:r>
              <a:rPr lang="en-US" altLang="en-US" b="1" dirty="0"/>
              <a:t>Over-represents extreme positions</a:t>
            </a:r>
          </a:p>
          <a:p>
            <a:pPr lvl="2"/>
            <a:r>
              <a:rPr lang="en-US" altLang="en-US" b="1" dirty="0"/>
              <a:t>Under-represents indifference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9600"/>
            <a:ext cx="5920436" cy="4876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984816"/>
            <a:ext cx="658425" cy="6523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533400"/>
            <a:ext cx="672737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Response Bias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5715000" y="1502228"/>
            <a:ext cx="6019800" cy="5050971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sz="3600" dirty="0"/>
              <a:t>A bias that occurs when respondents tend to answer questions with a certain slant that consciously or unconsciously misrepresents the truth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510308"/>
            <a:ext cx="5208414" cy="42902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1447800"/>
            <a:ext cx="2003355" cy="1295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42" y="952499"/>
            <a:ext cx="6012943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219200"/>
            <a:ext cx="1444877" cy="9144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477000" y="620182"/>
            <a:ext cx="5257800" cy="4038600"/>
          </a:xfrm>
          <a:prstGeom prst="rect">
            <a:avLst/>
          </a:prstGeom>
          <a:noFill/>
          <a:ln/>
        </p:spPr>
        <p:txBody>
          <a:bodyPr vert="horz" lIns="92075" tIns="46038" rIns="92075" bIns="46038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altLang="en-US" smtClean="0">
                <a:solidFill>
                  <a:srgbClr val="000000"/>
                </a:solidFill>
              </a:rPr>
              <a:t>A category of response bias that results because some individuals tend to agree with all questions or to concur with a particular position.</a:t>
            </a:r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134" y="746846"/>
            <a:ext cx="8718036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2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657" y="1662487"/>
            <a:ext cx="1444877" cy="91440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629400" y="1066800"/>
            <a:ext cx="5105400" cy="3615267"/>
          </a:xfrm>
          <a:prstGeom prst="rect">
            <a:avLst/>
          </a:prstGeom>
          <a:noFill/>
          <a:ln/>
        </p:spPr>
        <p:txBody>
          <a:bodyPr vert="horz" lIns="92075" tIns="46038" rIns="92075" bIns="46038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altLang="en-US" dirty="0" smtClean="0">
                <a:solidFill>
                  <a:srgbClr val="000000"/>
                </a:solidFill>
              </a:rPr>
              <a:t>A category of response bias that results because response styles vary from person to person; some individuals tend to use extremes when responding to questions.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6781800" y="1132415"/>
            <a:ext cx="8534400" cy="1507067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Extremity Bias</a:t>
            </a:r>
            <a:r>
              <a:rPr lang="en-US" altLang="en-US" dirty="0">
                <a:solidFill>
                  <a:srgbClr val="00FFFF"/>
                </a:solidFill>
              </a:rPr>
              <a:t/>
            </a:r>
            <a:br>
              <a:rPr lang="en-US" altLang="en-US" dirty="0">
                <a:solidFill>
                  <a:srgbClr val="00FFFF"/>
                </a:solidFill>
              </a:rPr>
            </a:br>
            <a:endParaRPr lang="en-US" altLang="en-US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67" y="2214033"/>
            <a:ext cx="1444877" cy="914400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620955" y="582384"/>
            <a:ext cx="4191000" cy="3615267"/>
          </a:xfrm>
          <a:prstGeom prst="rect">
            <a:avLst/>
          </a:prstGeom>
          <a:noFill/>
          <a:ln/>
        </p:spPr>
        <p:txBody>
          <a:bodyPr vert="horz" lIns="92075" tIns="46038" rIns="92075" bIns="46038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altLang="en-US" smtClean="0">
                <a:solidFill>
                  <a:srgbClr val="000000"/>
                </a:solidFill>
              </a:rPr>
              <a:t>A response bias that occurs because the presence of the interviewer influences answers.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620955" y="882951"/>
            <a:ext cx="8534400" cy="1507067"/>
          </a:xfrm>
          <a:prstGeom prst="rect">
            <a:avLst/>
          </a:prstGeom>
          <a:noFill/>
          <a:ln/>
          <a:effectLst/>
        </p:spPr>
        <p:txBody>
          <a:bodyPr vert="horz" lIns="92075" tIns="46038" rIns="92075" bIns="46038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en-US" smtClean="0"/>
              <a:t>Interviewer Bias</a:t>
            </a:r>
            <a:br>
              <a:rPr lang="en-US" altLang="en-US" smtClean="0"/>
            </a:b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746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67" y="2743200"/>
            <a:ext cx="1444877" cy="914400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705600" y="443289"/>
            <a:ext cx="8534400" cy="1507067"/>
          </a:xfrm>
          <a:prstGeom prst="rect">
            <a:avLst/>
          </a:prstGeom>
          <a:noFill/>
          <a:ln/>
          <a:effectLst/>
        </p:spPr>
        <p:txBody>
          <a:bodyPr vert="horz" lIns="92075" tIns="46038" rIns="92075" bIns="46038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en-US" smtClean="0"/>
              <a:t>Auspices Bias</a:t>
            </a:r>
            <a:r>
              <a:rPr lang="en-US" altLang="en-US" smtClean="0">
                <a:solidFill>
                  <a:srgbClr val="00FFFF"/>
                </a:solidFill>
              </a:rPr>
              <a:t> </a:t>
            </a:r>
            <a:endParaRPr lang="en-US" altLang="en-US" dirty="0">
              <a:solidFill>
                <a:srgbClr val="00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05600" y="1524000"/>
            <a:ext cx="381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rgbClr val="000000"/>
                </a:solidFill>
              </a:rPr>
              <a:t>Bias in the responses of subjects caused by the respondents being influenced by the organization conducting the study.</a:t>
            </a:r>
          </a:p>
        </p:txBody>
      </p:sp>
    </p:spTree>
    <p:extLst>
      <p:ext uri="{BB962C8B-B14F-4D97-AF65-F5344CB8AC3E}">
        <p14:creationId xmlns:p14="http://schemas.microsoft.com/office/powerpoint/2010/main" val="180949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28600"/>
            <a:ext cx="8534400" cy="1507067"/>
          </a:xfrm>
        </p:spPr>
        <p:txBody>
          <a:bodyPr/>
          <a:lstStyle/>
          <a:p>
            <a:r>
              <a:rPr lang="en-CA" dirty="0" smtClean="0"/>
              <a:t>In this video we will:</a:t>
            </a:r>
            <a:br>
              <a:rPr lang="en-CA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447800"/>
            <a:ext cx="9907588" cy="4800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Part 1</a:t>
            </a:r>
          </a:p>
          <a:p>
            <a:r>
              <a:rPr lang="en-CA" sz="2800" dirty="0" smtClean="0">
                <a:solidFill>
                  <a:schemeClr val="bg1"/>
                </a:solidFill>
              </a:rPr>
              <a:t>Define Primary research</a:t>
            </a:r>
          </a:p>
          <a:p>
            <a:r>
              <a:rPr lang="en-CA" sz="2800" dirty="0" smtClean="0">
                <a:solidFill>
                  <a:schemeClr val="bg1"/>
                </a:solidFill>
              </a:rPr>
              <a:t>Discuss </a:t>
            </a:r>
            <a:r>
              <a:rPr lang="en-CA" sz="2800" dirty="0">
                <a:solidFill>
                  <a:schemeClr val="bg1"/>
                </a:solidFill>
              </a:rPr>
              <a:t>the nature of surveys in </a:t>
            </a:r>
            <a:r>
              <a:rPr lang="en-CA" sz="2800" dirty="0" smtClean="0">
                <a:solidFill>
                  <a:schemeClr val="bg1"/>
                </a:solidFill>
              </a:rPr>
              <a:t>primary Market </a:t>
            </a:r>
            <a:r>
              <a:rPr lang="en-CA" sz="2800" dirty="0">
                <a:solidFill>
                  <a:schemeClr val="bg1"/>
                </a:solidFill>
              </a:rPr>
              <a:t>research.</a:t>
            </a:r>
          </a:p>
          <a:p>
            <a:r>
              <a:rPr lang="en-CA" sz="2800" dirty="0">
                <a:solidFill>
                  <a:schemeClr val="bg1"/>
                </a:solidFill>
              </a:rPr>
              <a:t>Understand the advantages and disadvantages of surveys</a:t>
            </a:r>
          </a:p>
          <a:p>
            <a:r>
              <a:rPr lang="en-CA" sz="2800" dirty="0" smtClean="0">
                <a:solidFill>
                  <a:schemeClr val="bg1"/>
                </a:solidFill>
              </a:rPr>
              <a:t>Identify </a:t>
            </a:r>
            <a:r>
              <a:rPr lang="en-CA" sz="2800" dirty="0">
                <a:solidFill>
                  <a:schemeClr val="bg1"/>
                </a:solidFill>
              </a:rPr>
              <a:t>the various types of survey error</a:t>
            </a:r>
          </a:p>
          <a:p>
            <a:pPr marL="0" indent="0">
              <a:buNone/>
            </a:pPr>
            <a:r>
              <a:rPr lang="en-CA" sz="2800" dirty="0" smtClean="0">
                <a:solidFill>
                  <a:schemeClr val="tx2">
                    <a:lumMod val="75000"/>
                  </a:schemeClr>
                </a:solidFill>
              </a:rPr>
              <a:t>Part 2</a:t>
            </a:r>
          </a:p>
          <a:p>
            <a:r>
              <a:rPr lang="en-CA" sz="2800" dirty="0" smtClean="0">
                <a:solidFill>
                  <a:schemeClr val="tx2">
                    <a:lumMod val="75000"/>
                  </a:schemeClr>
                </a:solidFill>
              </a:rPr>
              <a:t>Discuss the different ways to conduct Market research surveys and the relative advantages and relative disadvantages of each way.</a:t>
            </a:r>
          </a:p>
          <a:p>
            <a:r>
              <a:rPr lang="en-CA" sz="2800" dirty="0" smtClean="0">
                <a:solidFill>
                  <a:schemeClr val="tx2">
                    <a:lumMod val="75000"/>
                  </a:schemeClr>
                </a:solidFill>
              </a:rPr>
              <a:t>Discuss</a:t>
            </a:r>
            <a:r>
              <a:rPr lang="en-CA" sz="2800" dirty="0">
                <a:solidFill>
                  <a:schemeClr val="tx2">
                    <a:lumMod val="75000"/>
                  </a:schemeClr>
                </a:solidFill>
              </a:rPr>
              <a:t> possible strategies to </a:t>
            </a:r>
            <a:r>
              <a:rPr lang="en-CA" sz="2800" dirty="0" smtClean="0">
                <a:solidFill>
                  <a:schemeClr val="tx2">
                    <a:lumMod val="75000"/>
                  </a:schemeClr>
                </a:solidFill>
              </a:rPr>
              <a:t>improve survey response rates</a:t>
            </a:r>
            <a:endParaRPr lang="en-CA" sz="28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58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069" y="3309862"/>
            <a:ext cx="1444877" cy="9144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310791" y="247411"/>
            <a:ext cx="8534400" cy="1507067"/>
          </a:xfrm>
          <a:prstGeom prst="rect">
            <a:avLst/>
          </a:prstGeom>
          <a:noFill/>
          <a:ln/>
          <a:effectLst/>
        </p:spPr>
        <p:txBody>
          <a:bodyPr vert="horz" lIns="92075" tIns="46038" rIns="92075" bIns="46038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en-US" smtClean="0"/>
              <a:t>Social Desirability Bias</a:t>
            </a:r>
            <a:endParaRPr lang="en-US" altLang="en-US" b="1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245477" y="-190166"/>
            <a:ext cx="5336923" cy="4914565"/>
          </a:xfrm>
          <a:prstGeom prst="rect">
            <a:avLst/>
          </a:prstGeom>
          <a:noFill/>
          <a:ln/>
        </p:spPr>
        <p:txBody>
          <a:bodyPr vert="horz" lIns="92075" tIns="46038" rIns="92075" bIns="46038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auto"/>
            <a:endParaRPr lang="en-US" altLang="en-US" smtClean="0">
              <a:solidFill>
                <a:srgbClr val="00FFFF"/>
              </a:solidFill>
            </a:endParaRPr>
          </a:p>
          <a:p>
            <a:pPr fontAlgn="auto"/>
            <a:r>
              <a:rPr lang="en-US" altLang="en-US" smtClean="0">
                <a:solidFill>
                  <a:srgbClr val="000000"/>
                </a:solidFill>
              </a:rPr>
              <a:t>Bias in responses caused by respondents’ desire, either conscious or unconscious, to gain prestige or appear in a different social role.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6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685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Administrative Error</a:t>
            </a:r>
            <a:endParaRPr lang="en-US" altLang="en-US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400800" y="1371600"/>
            <a:ext cx="5486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Improper administration of the research task</a:t>
            </a:r>
          </a:p>
          <a:p>
            <a:r>
              <a:rPr lang="en-US" altLang="en-US" dirty="0"/>
              <a:t>Blunders</a:t>
            </a:r>
          </a:p>
          <a:p>
            <a:pPr lvl="2"/>
            <a:r>
              <a:rPr lang="en-US" altLang="en-US" sz="2800" dirty="0"/>
              <a:t>Confusion</a:t>
            </a:r>
          </a:p>
          <a:p>
            <a:pPr lvl="2"/>
            <a:r>
              <a:rPr lang="en-US" altLang="en-US" sz="2800" dirty="0"/>
              <a:t>Neglect</a:t>
            </a:r>
          </a:p>
          <a:p>
            <a:pPr lvl="2"/>
            <a:r>
              <a:rPr lang="en-US" altLang="en-US" sz="2800" dirty="0"/>
              <a:t>Omission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3962400"/>
            <a:ext cx="1444877" cy="914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685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Administrative Error</a:t>
            </a:r>
            <a:endParaRPr lang="en-US" altLang="en-US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400800" y="1371600"/>
            <a:ext cx="5486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sz="2800" dirty="0">
                <a:solidFill>
                  <a:schemeClr val="tx2"/>
                </a:solidFill>
              </a:rPr>
              <a:t>Data processing error</a:t>
            </a:r>
            <a:r>
              <a:rPr lang="en-US" altLang="en-US" sz="2800" dirty="0">
                <a:solidFill>
                  <a:srgbClr val="00FFFF"/>
                </a:solidFill>
              </a:rPr>
              <a:t> </a:t>
            </a:r>
            <a:r>
              <a:rPr lang="en-US" altLang="en-US" sz="2800" dirty="0">
                <a:solidFill>
                  <a:schemeClr val="tx2"/>
                </a:solidFill>
              </a:rPr>
              <a:t>-</a:t>
            </a:r>
            <a:r>
              <a:rPr lang="en-US" altLang="en-US" sz="2800" dirty="0">
                <a:solidFill>
                  <a:srgbClr val="000000"/>
                </a:solidFill>
              </a:rPr>
              <a:t> incorrect data entry, computer programming, or other procedural errors during the analysis stage.</a:t>
            </a:r>
          </a:p>
          <a:p>
            <a:endParaRPr lang="en-US" altLang="en-US" sz="28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123" y="3331633"/>
            <a:ext cx="1444877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685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Administrative Error</a:t>
            </a:r>
            <a:endParaRPr lang="en-US" altLang="en-US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400800" y="1371600"/>
            <a:ext cx="5486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sz="2800" dirty="0">
                <a:solidFill>
                  <a:schemeClr val="tx2"/>
                </a:solidFill>
              </a:rPr>
              <a:t>Sample selection error -</a:t>
            </a:r>
            <a:r>
              <a:rPr lang="en-US" altLang="en-US" sz="2800" dirty="0">
                <a:solidFill>
                  <a:srgbClr val="000000"/>
                </a:solidFill>
              </a:rPr>
              <a:t>improper sample design or sampling procedure execution.</a:t>
            </a:r>
          </a:p>
          <a:p>
            <a:endParaRPr lang="en-US" altLang="en-US" sz="28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3733800"/>
            <a:ext cx="1444877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685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Administrative Error</a:t>
            </a:r>
            <a:endParaRPr lang="en-US" altLang="en-US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400800" y="1371600"/>
            <a:ext cx="5486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sz="2800" dirty="0">
                <a:solidFill>
                  <a:schemeClr val="tx2"/>
                </a:solidFill>
              </a:rPr>
              <a:t>Interviewer error - </a:t>
            </a:r>
            <a:r>
              <a:rPr lang="en-US" altLang="en-US" sz="2800" dirty="0"/>
              <a:t>field m</a:t>
            </a:r>
            <a:r>
              <a:rPr lang="en-US" altLang="en-US" sz="2800" dirty="0">
                <a:solidFill>
                  <a:srgbClr val="000000"/>
                </a:solidFill>
              </a:rPr>
              <a:t>istakes</a:t>
            </a:r>
          </a:p>
          <a:p>
            <a:endParaRPr lang="en-US" altLang="en-US" sz="28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267200"/>
            <a:ext cx="1444877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0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685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Administrative Error</a:t>
            </a:r>
            <a:endParaRPr lang="en-US" altLang="en-US" b="1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400800" y="1371600"/>
            <a:ext cx="5486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sz="2800" dirty="0">
                <a:solidFill>
                  <a:schemeClr val="tx2"/>
                </a:solidFill>
              </a:rPr>
              <a:t>Interviewer cheating</a:t>
            </a:r>
            <a:r>
              <a:rPr lang="en-US" altLang="en-US" sz="2800" dirty="0">
                <a:solidFill>
                  <a:srgbClr val="00FFFF"/>
                </a:solidFill>
              </a:rPr>
              <a:t> </a:t>
            </a:r>
            <a:r>
              <a:rPr lang="en-US" altLang="en-US" sz="2800" dirty="0">
                <a:solidFill>
                  <a:schemeClr val="tx2"/>
                </a:solidFill>
              </a:rPr>
              <a:t>-</a:t>
            </a:r>
            <a:r>
              <a:rPr lang="en-US" altLang="en-US" sz="2800" dirty="0">
                <a:solidFill>
                  <a:srgbClr val="00FFFF"/>
                </a:solidFill>
              </a:rPr>
              <a:t> </a:t>
            </a:r>
            <a:r>
              <a:rPr lang="en-US" altLang="en-US" sz="2800" dirty="0">
                <a:solidFill>
                  <a:srgbClr val="000000"/>
                </a:solidFill>
              </a:rPr>
              <a:t>filling in fake answers or falsifying interviewers </a:t>
            </a:r>
          </a:p>
          <a:p>
            <a:endParaRPr lang="en-US" altLang="en-US" sz="28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91" y="855133"/>
            <a:ext cx="6012943" cy="4953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926311"/>
            <a:ext cx="1444877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5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371600"/>
            <a:ext cx="8534400" cy="1507067"/>
          </a:xfrm>
        </p:spPr>
        <p:txBody>
          <a:bodyPr/>
          <a:lstStyle/>
          <a:p>
            <a:r>
              <a:rPr lang="en-CA" dirty="0" smtClean="0"/>
              <a:t>PART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981200"/>
            <a:ext cx="8534400" cy="3615267"/>
          </a:xfrm>
        </p:spPr>
        <p:txBody>
          <a:bodyPr/>
          <a:lstStyle/>
          <a:p>
            <a:r>
              <a:rPr lang="en-CA" dirty="0" smtClean="0"/>
              <a:t>Conducting the Survey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>Conducting Marketing Research:</a:t>
            </a:r>
            <a:br>
              <a:rPr lang="en-US" altLang="en-US" dirty="0" smtClean="0"/>
            </a:br>
            <a:r>
              <a:rPr lang="en-US" altLang="en-US" dirty="0" smtClean="0"/>
              <a:t>Communicating </a:t>
            </a:r>
            <a:r>
              <a:rPr lang="en-US" altLang="en-US" dirty="0"/>
              <a:t>with Respondents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2000" y="1219200"/>
            <a:ext cx="8534400" cy="3615267"/>
          </a:xfrm>
        </p:spPr>
        <p:txBody>
          <a:bodyPr/>
          <a:lstStyle/>
          <a:p>
            <a:r>
              <a:rPr lang="en-US" altLang="en-US" dirty="0"/>
              <a:t>Personal interviews</a:t>
            </a:r>
          </a:p>
          <a:p>
            <a:pPr lvl="2"/>
            <a:r>
              <a:rPr lang="en-US" altLang="en-US" dirty="0"/>
              <a:t>Door-to-door</a:t>
            </a:r>
          </a:p>
          <a:p>
            <a:pPr lvl="2"/>
            <a:r>
              <a:rPr lang="en-US" altLang="en-US" dirty="0"/>
              <a:t>Shopping mall intercepts</a:t>
            </a:r>
          </a:p>
          <a:p>
            <a:r>
              <a:rPr lang="en-US" altLang="en-US" dirty="0"/>
              <a:t>Telephone interviews</a:t>
            </a:r>
          </a:p>
          <a:p>
            <a:r>
              <a:rPr lang="en-US" altLang="en-US" dirty="0"/>
              <a:t>Self-administered questionnaires</a:t>
            </a:r>
          </a:p>
        </p:txBody>
      </p:sp>
    </p:spTree>
    <p:extLst>
      <p:ext uri="{BB962C8B-B14F-4D97-AF65-F5344CB8AC3E}">
        <p14:creationId xmlns:p14="http://schemas.microsoft.com/office/powerpoint/2010/main" val="62806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p" bldLvl="3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1507067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Personal Interviews</a:t>
            </a:r>
            <a:endParaRPr lang="en-US" altLang="en-US" b="1" dirty="0"/>
          </a:p>
        </p:txBody>
      </p:sp>
      <p:graphicFrame>
        <p:nvGraphicFramePr>
          <p:cNvPr id="10243" name="Object 3"/>
          <p:cNvGraphicFramePr>
            <a:graphicFrameLocks/>
          </p:cNvGraphicFramePr>
          <p:nvPr/>
        </p:nvGraphicFramePr>
        <p:xfrm>
          <a:off x="4737101" y="1981200"/>
          <a:ext cx="2754313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2" name="Clip" r:id="rId4" imgW="2754000" imgH="4152600" progId="MS_ClipArt_Gallery.2">
                  <p:embed/>
                </p:oleObj>
              </mc:Choice>
              <mc:Fallback>
                <p:oleObj name="Clip" r:id="rId4" imgW="2754000" imgH="415260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1" y="1981200"/>
                        <a:ext cx="2754313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7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  <a:noFill/>
          <a:ln/>
        </p:spPr>
        <p:txBody>
          <a:bodyPr vert="horz" lIns="92075" tIns="46038" rIns="92075" bIns="46038" rtlCol="0" anchor="b">
            <a:normAutofit fontScale="90000"/>
          </a:bodyPr>
          <a:lstStyle/>
          <a:p>
            <a:r>
              <a:rPr lang="en-US" altLang="en-US" sz="4400"/>
              <a:t/>
            </a:r>
            <a:br>
              <a:rPr lang="en-US" altLang="en-US" sz="4400"/>
            </a:br>
            <a:endParaRPr lang="en-US" altLang="en-US" sz="440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768790"/>
            <a:ext cx="6400800" cy="2667000"/>
          </a:xfrm>
          <a:noFill/>
          <a:ln/>
        </p:spPr>
        <p:txBody>
          <a:bodyPr vert="horz" lIns="92075" tIns="46038" rIns="92075" bIns="46038" rtlCol="0" anchor="t">
            <a:normAutofit lnSpcReduction="10000"/>
          </a:bodyPr>
          <a:lstStyle/>
          <a:p>
            <a:r>
              <a:rPr lang="en-US" altLang="en-US" sz="3200" b="1" dirty="0">
                <a:solidFill>
                  <a:schemeClr val="tx2"/>
                </a:solidFill>
              </a:rPr>
              <a:t>Good Afternoon, my name is</a:t>
            </a:r>
          </a:p>
          <a:p>
            <a:r>
              <a:rPr lang="en-US" altLang="en-US" sz="3200" b="1" dirty="0">
                <a:solidFill>
                  <a:schemeClr val="tx2"/>
                </a:solidFill>
              </a:rPr>
              <a:t>_________. I am with _________</a:t>
            </a:r>
          </a:p>
          <a:p>
            <a:r>
              <a:rPr lang="en-US" altLang="en-US" sz="3200" b="1" dirty="0">
                <a:solidFill>
                  <a:schemeClr val="tx2"/>
                </a:solidFill>
              </a:rPr>
              <a:t>survey research company. We are conducting a survey on_________</a:t>
            </a:r>
            <a:endParaRPr lang="en-US" altLang="en-US" sz="3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29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3201988" y="812800"/>
            <a:ext cx="588010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>
            <a:spAutoFit/>
          </a:bodyPr>
          <a:lstStyle/>
          <a:p>
            <a:pPr algn="ctr">
              <a:defRPr/>
            </a:pPr>
            <a:r>
              <a:rPr lang="en-US" altLang="en-US" sz="3000" b="1" dirty="0">
                <a:solidFill>
                  <a:schemeClr val="bg1"/>
                </a:solidFill>
                <a:latin typeface="+mn-lt"/>
              </a:rPr>
              <a:t>Stages of the Research Process</a:t>
            </a:r>
            <a:endParaRPr lang="en-US" alt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201988" y="1795463"/>
            <a:ext cx="2232025" cy="1068388"/>
          </a:xfrm>
          <a:prstGeom prst="rect">
            <a:avLst/>
          </a:prstGeom>
          <a:solidFill>
            <a:srgbClr val="66FF33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3616325" y="2141538"/>
            <a:ext cx="1517650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latin typeface="+mn-lt"/>
              </a:rPr>
              <a:t>1.Problem Discovery</a:t>
            </a:r>
          </a:p>
          <a:p>
            <a:pPr algn="ctr">
              <a:defRPr/>
            </a:pPr>
            <a:r>
              <a:rPr lang="en-US" altLang="en-US" sz="1575" b="1" dirty="0">
                <a:latin typeface="+mn-lt"/>
              </a:rPr>
              <a:t>and Definition</a:t>
            </a:r>
          </a:p>
          <a:p>
            <a:pPr algn="ctr">
              <a:defRPr/>
            </a:pPr>
            <a:r>
              <a:rPr lang="en-CA" altLang="en-US" sz="1050" b="1" dirty="0">
                <a:latin typeface="+mn-lt"/>
              </a:rPr>
              <a:t>Exploratory Research</a:t>
            </a:r>
          </a:p>
          <a:p>
            <a:pPr algn="ctr">
              <a:defRPr/>
            </a:pPr>
            <a:endParaRPr lang="en-CA" altLang="en-US" sz="1050" b="1" dirty="0">
              <a:latin typeface="+mn-lt"/>
            </a:endParaRPr>
          </a:p>
          <a:p>
            <a:pPr algn="ctr">
              <a:defRPr/>
            </a:pPr>
            <a:r>
              <a:rPr lang="en-CA" altLang="en-US" sz="1050" b="1" dirty="0">
                <a:latin typeface="+mn-lt"/>
              </a:rPr>
              <a:t>Secondary Data Research</a:t>
            </a:r>
            <a:endParaRPr lang="en-US" altLang="en-US" sz="1050" b="1" dirty="0">
              <a:latin typeface="+mn-lt"/>
            </a:endParaRPr>
          </a:p>
        </p:txBody>
      </p:sp>
      <p:sp>
        <p:nvSpPr>
          <p:cNvPr id="72709" name="Line 5"/>
          <p:cNvSpPr>
            <a:spLocks noChangeShapeType="1"/>
          </p:cNvSpPr>
          <p:nvPr/>
        </p:nvSpPr>
        <p:spPr bwMode="auto">
          <a:xfrm flipH="1">
            <a:off x="5278438" y="3074988"/>
            <a:ext cx="128587" cy="2619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949576" y="2982849"/>
            <a:ext cx="2771774" cy="1052576"/>
          </a:xfrm>
          <a:prstGeom prst="rect">
            <a:avLst/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675063" y="3311525"/>
            <a:ext cx="103981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latin typeface="+mn-lt"/>
              </a:rPr>
              <a:t>2. Research</a:t>
            </a:r>
          </a:p>
          <a:p>
            <a:pPr algn="ctr">
              <a:defRPr/>
            </a:pPr>
            <a:r>
              <a:rPr lang="en-US" altLang="en-US" sz="1575" b="1" dirty="0" smtClean="0">
                <a:latin typeface="+mn-lt"/>
              </a:rPr>
              <a:t>Design</a:t>
            </a:r>
          </a:p>
          <a:p>
            <a:pPr algn="ctr">
              <a:defRPr/>
            </a:pPr>
            <a:endParaRPr lang="en-US" altLang="en-US" sz="1575" b="1" dirty="0" smtClean="0">
              <a:latin typeface="+mn-lt"/>
            </a:endParaRPr>
          </a:p>
          <a:p>
            <a:pPr algn="ctr">
              <a:defRPr/>
            </a:pPr>
            <a:r>
              <a:rPr lang="en-CA" altLang="en-US" sz="1575" b="1" dirty="0" smtClean="0">
                <a:latin typeface="+mn-lt"/>
              </a:rPr>
              <a:t>Primary Research</a:t>
            </a:r>
            <a:endParaRPr lang="en-US" altLang="en-US" sz="1575" b="1" dirty="0">
              <a:latin typeface="+mn-lt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3150394" y="4332578"/>
            <a:ext cx="2089150" cy="609600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3713163" y="4324350"/>
            <a:ext cx="10382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solidFill>
                  <a:schemeClr val="bg1"/>
                </a:solidFill>
                <a:latin typeface="+mn-lt"/>
              </a:rPr>
              <a:t>3. Sampling</a:t>
            </a:r>
          </a:p>
        </p:txBody>
      </p:sp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5434013" y="4543425"/>
            <a:ext cx="1822450" cy="62865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5721350" y="4651375"/>
            <a:ext cx="1039813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solidFill>
                  <a:schemeClr val="bg2"/>
                </a:solidFill>
                <a:latin typeface="+mn-lt"/>
              </a:rPr>
              <a:t>4. Data</a:t>
            </a:r>
          </a:p>
          <a:p>
            <a:pPr algn="ctr">
              <a:defRPr/>
            </a:pPr>
            <a:r>
              <a:rPr lang="en-US" altLang="en-US" sz="1575" b="1" dirty="0">
                <a:solidFill>
                  <a:schemeClr val="bg2"/>
                </a:solidFill>
                <a:latin typeface="+mn-lt"/>
              </a:rPr>
              <a:t>Gathering</a:t>
            </a:r>
          </a:p>
        </p:txBody>
      </p:sp>
      <p:sp>
        <p:nvSpPr>
          <p:cNvPr id="72718" name="Line 14"/>
          <p:cNvSpPr>
            <a:spLocks noChangeShapeType="1"/>
          </p:cNvSpPr>
          <p:nvPr/>
        </p:nvSpPr>
        <p:spPr bwMode="auto">
          <a:xfrm flipV="1">
            <a:off x="7418388" y="4235450"/>
            <a:ext cx="257175" cy="3413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6996113" y="3489325"/>
            <a:ext cx="1843087" cy="584200"/>
          </a:xfrm>
          <a:prstGeom prst="rect">
            <a:avLst/>
          </a:prstGeom>
          <a:solidFill>
            <a:srgbClr val="66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20" name="Rectangle 16"/>
          <p:cNvSpPr>
            <a:spLocks noChangeArrowheads="1"/>
          </p:cNvSpPr>
          <p:nvPr/>
        </p:nvSpPr>
        <p:spPr bwMode="auto">
          <a:xfrm>
            <a:off x="7426325" y="3619500"/>
            <a:ext cx="1039813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latin typeface="+mn-lt"/>
              </a:rPr>
              <a:t>5. Data Processing</a:t>
            </a:r>
          </a:p>
          <a:p>
            <a:pPr algn="ctr">
              <a:defRPr/>
            </a:pPr>
            <a:r>
              <a:rPr lang="en-US" altLang="en-US" sz="1575" b="1" dirty="0">
                <a:latin typeface="+mn-lt"/>
              </a:rPr>
              <a:t>and Analysis</a:t>
            </a:r>
          </a:p>
        </p:txBody>
      </p:sp>
      <p:sp>
        <p:nvSpPr>
          <p:cNvPr id="72722" name="Rectangle 18"/>
          <p:cNvSpPr>
            <a:spLocks noChangeArrowheads="1"/>
          </p:cNvSpPr>
          <p:nvPr/>
        </p:nvSpPr>
        <p:spPr bwMode="auto">
          <a:xfrm>
            <a:off x="6891338" y="2371725"/>
            <a:ext cx="2052637" cy="622300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23" name="Rectangle 19"/>
          <p:cNvSpPr>
            <a:spLocks noChangeArrowheads="1"/>
          </p:cNvSpPr>
          <p:nvPr/>
        </p:nvSpPr>
        <p:spPr bwMode="auto">
          <a:xfrm>
            <a:off x="6746875" y="2427288"/>
            <a:ext cx="2341563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 anchor="ctr"/>
          <a:lstStyle/>
          <a:p>
            <a:pPr algn="ctr">
              <a:defRPr/>
            </a:pPr>
            <a:r>
              <a:rPr lang="en-US" altLang="en-US" sz="1575" b="1" dirty="0">
                <a:solidFill>
                  <a:schemeClr val="bg1"/>
                </a:solidFill>
                <a:latin typeface="+mn-lt"/>
              </a:rPr>
              <a:t>6. Conclusions and</a:t>
            </a:r>
          </a:p>
          <a:p>
            <a:pPr algn="ctr">
              <a:defRPr/>
            </a:pPr>
            <a:r>
              <a:rPr lang="en-US" altLang="en-US" sz="1575" b="1" dirty="0">
                <a:solidFill>
                  <a:schemeClr val="bg1"/>
                </a:solidFill>
                <a:latin typeface="+mn-lt"/>
              </a:rPr>
              <a:t>Reporting</a:t>
            </a:r>
          </a:p>
        </p:txBody>
      </p:sp>
      <p:sp>
        <p:nvSpPr>
          <p:cNvPr id="72724" name="Line 20"/>
          <p:cNvSpPr>
            <a:spLocks noChangeShapeType="1"/>
          </p:cNvSpPr>
          <p:nvPr/>
        </p:nvSpPr>
        <p:spPr bwMode="auto">
          <a:xfrm flipH="1" flipV="1">
            <a:off x="7426325" y="3036888"/>
            <a:ext cx="173038" cy="300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72728" name="Rectangle 24"/>
          <p:cNvSpPr>
            <a:spLocks noChangeArrowheads="1"/>
          </p:cNvSpPr>
          <p:nvPr/>
        </p:nvSpPr>
        <p:spPr bwMode="auto">
          <a:xfrm>
            <a:off x="5734963" y="1932783"/>
            <a:ext cx="1073150" cy="29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1792" tIns="25897" rIns="51792" bIns="25897">
            <a:spAutoFit/>
          </a:bodyPr>
          <a:lstStyle/>
          <a:p>
            <a:pPr algn="ctr">
              <a:defRPr/>
            </a:pPr>
            <a:r>
              <a:rPr lang="en-US" altLang="en-US" sz="1575" b="1" dirty="0">
                <a:latin typeface="+mn-lt"/>
              </a:rPr>
              <a:t>and so on</a:t>
            </a: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4959350" y="4962478"/>
            <a:ext cx="447675" cy="9688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>
            <a:off x="4302918" y="4066814"/>
            <a:ext cx="144463" cy="2460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  <p:sp>
        <p:nvSpPr>
          <p:cNvPr id="29" name="Line 20"/>
          <p:cNvSpPr>
            <a:spLocks noChangeShapeType="1"/>
          </p:cNvSpPr>
          <p:nvPr/>
        </p:nvSpPr>
        <p:spPr bwMode="auto">
          <a:xfrm flipH="1">
            <a:off x="5772150" y="2368550"/>
            <a:ext cx="106838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25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902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autoUpdateAnimBg="0"/>
      <p:bldP spid="72710" grpId="0" animBg="1"/>
      <p:bldP spid="72711" grpId="0" autoUpdateAnimBg="0"/>
      <p:bldP spid="72713" grpId="0" animBg="1"/>
      <p:bldP spid="72714" grpId="0" autoUpdateAnimBg="0"/>
      <p:bldP spid="72716" grpId="0" animBg="1"/>
      <p:bldP spid="72717" grpId="0" autoUpdateAnimBg="0"/>
      <p:bldP spid="72719" grpId="0" animBg="1"/>
      <p:bldP spid="72720" grpId="0" autoUpdateAnimBg="0"/>
      <p:bldP spid="72722" grpId="0" animBg="1"/>
      <p:bldP spid="72723" grpId="0" autoUpdateAnimBg="0"/>
      <p:bldP spid="72728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534400" cy="1507067"/>
          </a:xfrm>
        </p:spPr>
        <p:txBody>
          <a:bodyPr/>
          <a:lstStyle/>
          <a:p>
            <a:r>
              <a:rPr lang="en-US" altLang="en-US" dirty="0"/>
              <a:t>Door-to-Door Personal Interview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733404"/>
            <a:ext cx="8534400" cy="3615267"/>
          </a:xfrm>
        </p:spPr>
        <p:txBody>
          <a:bodyPr/>
          <a:lstStyle/>
          <a:p>
            <a:r>
              <a:rPr lang="en-US" altLang="en-US" dirty="0"/>
              <a:t>Speed of data collection		</a:t>
            </a:r>
          </a:p>
          <a:p>
            <a:pPr lvl="1"/>
            <a:r>
              <a:rPr lang="en-US" altLang="en-US" dirty="0"/>
              <a:t>Moderate to fast</a:t>
            </a:r>
          </a:p>
          <a:p>
            <a:r>
              <a:rPr lang="en-US" altLang="en-US" dirty="0"/>
              <a:t>Geographical flexibility		</a:t>
            </a:r>
          </a:p>
          <a:p>
            <a:pPr lvl="1"/>
            <a:r>
              <a:rPr lang="en-US" altLang="en-US" dirty="0"/>
              <a:t>Limited to moderate</a:t>
            </a:r>
          </a:p>
          <a:p>
            <a:r>
              <a:rPr lang="en-US" altLang="en-US" dirty="0"/>
              <a:t>Respondent cooperation		</a:t>
            </a:r>
          </a:p>
          <a:p>
            <a:pPr lvl="1"/>
            <a:r>
              <a:rPr lang="en-US" altLang="en-US" dirty="0"/>
              <a:t>Excellent</a:t>
            </a:r>
          </a:p>
          <a:p>
            <a:r>
              <a:rPr lang="en-US" altLang="en-US" dirty="0"/>
              <a:t>Versatility of questioning		</a:t>
            </a:r>
          </a:p>
          <a:p>
            <a:pPr lvl="1"/>
            <a:r>
              <a:rPr lang="en-US" altLang="en-US" dirty="0"/>
              <a:t>Quite versatile</a:t>
            </a:r>
          </a:p>
        </p:txBody>
      </p:sp>
    </p:spTree>
    <p:extLst>
      <p:ext uri="{BB962C8B-B14F-4D97-AF65-F5344CB8AC3E}">
        <p14:creationId xmlns:p14="http://schemas.microsoft.com/office/powerpoint/2010/main" val="104720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533400" y="-67734"/>
            <a:ext cx="8534400" cy="1507067"/>
          </a:xfrm>
        </p:spPr>
        <p:txBody>
          <a:bodyPr/>
          <a:lstStyle/>
          <a:p>
            <a:r>
              <a:rPr lang="en-US" altLang="en-US" dirty="0"/>
              <a:t>Door-to-Door Personal Interview</a:t>
            </a:r>
          </a:p>
        </p:txBody>
      </p:sp>
      <p:sp>
        <p:nvSpPr>
          <p:cNvPr id="86019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518311" y="1371600"/>
            <a:ext cx="8534400" cy="3615267"/>
          </a:xfrm>
        </p:spPr>
        <p:txBody>
          <a:bodyPr/>
          <a:lstStyle/>
          <a:p>
            <a:r>
              <a:rPr lang="en-US" altLang="en-US" dirty="0"/>
              <a:t>Questionnaire length		</a:t>
            </a:r>
          </a:p>
          <a:p>
            <a:pPr lvl="1"/>
            <a:r>
              <a:rPr lang="en-US" altLang="en-US" dirty="0"/>
              <a:t>Long</a:t>
            </a:r>
          </a:p>
          <a:p>
            <a:r>
              <a:rPr lang="en-US" altLang="en-US" dirty="0"/>
              <a:t>Item nonresponse			</a:t>
            </a:r>
          </a:p>
          <a:p>
            <a:pPr lvl="1"/>
            <a:r>
              <a:rPr lang="en-US" altLang="en-US" dirty="0"/>
              <a:t>Low</a:t>
            </a:r>
          </a:p>
          <a:p>
            <a:r>
              <a:rPr lang="en-US" altLang="en-US" dirty="0"/>
              <a:t>Possibility of respondent misunderstanding</a:t>
            </a:r>
          </a:p>
          <a:p>
            <a:pPr lvl="1"/>
            <a:r>
              <a:rPr lang="en-US" altLang="en-US" dirty="0"/>
              <a:t>Lowest			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896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Door-to-Door Personal Interview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Degree of interviewer influence of answer</a:t>
            </a:r>
          </a:p>
          <a:p>
            <a:pPr lvl="1"/>
            <a:r>
              <a:rPr lang="en-US" altLang="en-US"/>
              <a:t>High</a:t>
            </a:r>
          </a:p>
          <a:p>
            <a:r>
              <a:rPr lang="en-US" altLang="en-US"/>
              <a:t>Supervision of interviewers	</a:t>
            </a:r>
          </a:p>
          <a:p>
            <a:pPr lvl="1"/>
            <a:r>
              <a:rPr lang="en-US" altLang="en-US"/>
              <a:t>Moderate</a:t>
            </a:r>
          </a:p>
          <a:p>
            <a:r>
              <a:rPr lang="en-US" altLang="en-US"/>
              <a:t>Anonymity of respondent</a:t>
            </a:r>
          </a:p>
          <a:p>
            <a:pPr lvl="1"/>
            <a:r>
              <a:rPr lang="en-US" altLang="en-US"/>
              <a:t>Low</a:t>
            </a:r>
          </a:p>
        </p:txBody>
      </p:sp>
    </p:spTree>
    <p:extLst>
      <p:ext uri="{BB962C8B-B14F-4D97-AF65-F5344CB8AC3E}">
        <p14:creationId xmlns:p14="http://schemas.microsoft.com/office/powerpoint/2010/main" val="341311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Door-to-Door Personal Interview</a:t>
            </a:r>
          </a:p>
        </p:txBody>
      </p:sp>
      <p:sp>
        <p:nvSpPr>
          <p:cNvPr id="8806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534400" cy="3615267"/>
          </a:xfrm>
        </p:spPr>
        <p:txBody>
          <a:bodyPr/>
          <a:lstStyle/>
          <a:p>
            <a:r>
              <a:rPr lang="en-US" altLang="en-US" dirty="0"/>
              <a:t>Ease of call back or follow-up</a:t>
            </a:r>
          </a:p>
          <a:p>
            <a:pPr lvl="1"/>
            <a:r>
              <a:rPr lang="en-US" altLang="en-US" dirty="0"/>
              <a:t>Difficult</a:t>
            </a:r>
          </a:p>
          <a:p>
            <a:r>
              <a:rPr lang="en-US" altLang="en-US" dirty="0"/>
              <a:t>Cost</a:t>
            </a:r>
          </a:p>
          <a:p>
            <a:pPr lvl="1"/>
            <a:r>
              <a:rPr lang="en-US" altLang="en-US" dirty="0"/>
              <a:t>Highest</a:t>
            </a:r>
          </a:p>
          <a:p>
            <a:r>
              <a:rPr lang="en-US" altLang="en-US" dirty="0"/>
              <a:t>Special features</a:t>
            </a:r>
          </a:p>
          <a:p>
            <a:pPr lvl="1"/>
            <a:r>
              <a:rPr lang="en-US" altLang="en-US" dirty="0"/>
              <a:t>Visual materials may be shown or demonstrated; extended probing possible</a:t>
            </a:r>
          </a:p>
        </p:txBody>
      </p:sp>
    </p:spTree>
    <p:extLst>
      <p:ext uri="{BB962C8B-B14F-4D97-AF65-F5344CB8AC3E}">
        <p14:creationId xmlns:p14="http://schemas.microsoft.com/office/powerpoint/2010/main" val="323823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Mall Intercept Personal Interview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816" y="2057400"/>
            <a:ext cx="8534400" cy="3615267"/>
          </a:xfrm>
        </p:spPr>
        <p:txBody>
          <a:bodyPr/>
          <a:lstStyle/>
          <a:p>
            <a:r>
              <a:rPr lang="en-US" altLang="en-US" dirty="0"/>
              <a:t>Speed of data collection</a:t>
            </a:r>
          </a:p>
          <a:p>
            <a:pPr lvl="1"/>
            <a:r>
              <a:rPr lang="en-US" altLang="en-US" dirty="0"/>
              <a:t>Fast</a:t>
            </a:r>
          </a:p>
          <a:p>
            <a:r>
              <a:rPr lang="en-US" altLang="en-US" dirty="0"/>
              <a:t>Geographical flexibility</a:t>
            </a:r>
          </a:p>
          <a:p>
            <a:pPr lvl="1"/>
            <a:r>
              <a:rPr lang="en-US" altLang="en-US" dirty="0"/>
              <a:t>Confined, urban bias</a:t>
            </a:r>
          </a:p>
          <a:p>
            <a:r>
              <a:rPr lang="en-US" altLang="en-US" dirty="0"/>
              <a:t>Respondent cooperation</a:t>
            </a:r>
          </a:p>
          <a:p>
            <a:pPr lvl="1"/>
            <a:r>
              <a:rPr lang="en-US" altLang="en-US" dirty="0"/>
              <a:t>Moderate to low</a:t>
            </a:r>
          </a:p>
          <a:p>
            <a:pPr lvl="1"/>
            <a:r>
              <a:rPr lang="en-US" altLang="en-US" dirty="0"/>
              <a:t>Versatility of questioning</a:t>
            </a:r>
          </a:p>
          <a:p>
            <a:pPr lvl="2"/>
            <a:r>
              <a:rPr lang="en-US" altLang="en-US" dirty="0"/>
              <a:t> Extremely versatile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406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534400" cy="1507067"/>
          </a:xfrm>
        </p:spPr>
        <p:txBody>
          <a:bodyPr/>
          <a:lstStyle/>
          <a:p>
            <a:r>
              <a:rPr lang="en-US" altLang="en-US"/>
              <a:t>Mall Intercept Personal Interview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534400" cy="3615267"/>
          </a:xfrm>
        </p:spPr>
        <p:txBody>
          <a:bodyPr/>
          <a:lstStyle/>
          <a:p>
            <a:r>
              <a:rPr lang="en-US" altLang="en-US" dirty="0"/>
              <a:t>Speed of Data Collection</a:t>
            </a:r>
          </a:p>
          <a:p>
            <a:pPr lvl="1"/>
            <a:r>
              <a:rPr lang="en-US" altLang="en-US" dirty="0"/>
              <a:t>Fast</a:t>
            </a:r>
          </a:p>
          <a:p>
            <a:r>
              <a:rPr lang="en-US" altLang="en-US" dirty="0"/>
              <a:t>Geographical Flexibility</a:t>
            </a:r>
          </a:p>
          <a:p>
            <a:pPr lvl="1"/>
            <a:r>
              <a:rPr lang="en-US" altLang="en-US" dirty="0"/>
              <a:t>Confined, urban bias</a:t>
            </a:r>
          </a:p>
          <a:p>
            <a:r>
              <a:rPr lang="en-US" altLang="en-US" dirty="0"/>
              <a:t>Respondent Cooperation</a:t>
            </a:r>
          </a:p>
          <a:p>
            <a:pPr lvl="1"/>
            <a:r>
              <a:rPr lang="en-US" altLang="en-US" dirty="0"/>
              <a:t>Moderate to low</a:t>
            </a:r>
          </a:p>
          <a:p>
            <a:pPr lvl="1"/>
            <a:r>
              <a:rPr lang="en-US" altLang="en-US" dirty="0"/>
              <a:t>Versatility of Questioning</a:t>
            </a:r>
          </a:p>
          <a:p>
            <a:pPr lvl="1"/>
            <a:r>
              <a:rPr lang="en-US" altLang="en-US" dirty="0"/>
              <a:t>Extremely versatile</a:t>
            </a:r>
          </a:p>
        </p:txBody>
      </p:sp>
    </p:spTree>
    <p:extLst>
      <p:ext uri="{BB962C8B-B14F-4D97-AF65-F5344CB8AC3E}">
        <p14:creationId xmlns:p14="http://schemas.microsoft.com/office/powerpoint/2010/main" val="70569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8534400" cy="1507067"/>
          </a:xfrm>
        </p:spPr>
        <p:txBody>
          <a:bodyPr/>
          <a:lstStyle/>
          <a:p>
            <a:r>
              <a:rPr lang="en-US" altLang="en-US" dirty="0"/>
              <a:t>Mall Intercept Personal Interview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8534400" cy="3615267"/>
          </a:xfrm>
        </p:spPr>
        <p:txBody>
          <a:bodyPr/>
          <a:lstStyle/>
          <a:p>
            <a:r>
              <a:rPr lang="en-US" altLang="en-US" dirty="0"/>
              <a:t>Questionnaire length</a:t>
            </a:r>
          </a:p>
          <a:p>
            <a:pPr lvl="1"/>
            <a:r>
              <a:rPr lang="en-US" altLang="en-US" dirty="0"/>
              <a:t>Moderate to long</a:t>
            </a:r>
          </a:p>
          <a:p>
            <a:r>
              <a:rPr lang="en-US" altLang="en-US" dirty="0"/>
              <a:t>Item nonresponse</a:t>
            </a:r>
          </a:p>
          <a:p>
            <a:pPr lvl="1"/>
            <a:r>
              <a:rPr lang="en-US" altLang="en-US" dirty="0"/>
              <a:t>Medium</a:t>
            </a:r>
          </a:p>
          <a:p>
            <a:r>
              <a:rPr lang="en-US" altLang="en-US" dirty="0"/>
              <a:t>Possibility of respondent misunderstanding</a:t>
            </a:r>
          </a:p>
          <a:p>
            <a:pPr lvl="1"/>
            <a:r>
              <a:rPr lang="en-US" altLang="en-US" dirty="0"/>
              <a:t>Lowest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803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Mall Intercept Personal Interview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534400" cy="3615267"/>
          </a:xfrm>
        </p:spPr>
        <p:txBody>
          <a:bodyPr/>
          <a:lstStyle/>
          <a:p>
            <a:r>
              <a:rPr lang="en-US" altLang="en-US" dirty="0"/>
              <a:t>Degree of interviewer influence of answers</a:t>
            </a:r>
          </a:p>
          <a:p>
            <a:pPr lvl="1"/>
            <a:r>
              <a:rPr lang="en-US" altLang="en-US" dirty="0"/>
              <a:t>Highest</a:t>
            </a:r>
          </a:p>
          <a:p>
            <a:r>
              <a:rPr lang="en-US" altLang="en-US" dirty="0"/>
              <a:t>Supervision of interviewers</a:t>
            </a:r>
          </a:p>
          <a:p>
            <a:pPr lvl="1"/>
            <a:r>
              <a:rPr lang="en-US" altLang="en-US" dirty="0"/>
              <a:t>Moderate to high</a:t>
            </a:r>
          </a:p>
          <a:p>
            <a:r>
              <a:rPr lang="en-US" altLang="en-US" dirty="0"/>
              <a:t>Anonymity of respondent</a:t>
            </a:r>
          </a:p>
          <a:p>
            <a:pPr lvl="1"/>
            <a:r>
              <a:rPr lang="en-US" altLang="en-US" dirty="0"/>
              <a:t> Low</a:t>
            </a:r>
          </a:p>
        </p:txBody>
      </p:sp>
    </p:spTree>
    <p:extLst>
      <p:ext uri="{BB962C8B-B14F-4D97-AF65-F5344CB8AC3E}">
        <p14:creationId xmlns:p14="http://schemas.microsoft.com/office/powerpoint/2010/main" val="32002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534400" cy="1507067"/>
          </a:xfrm>
        </p:spPr>
        <p:txBody>
          <a:bodyPr/>
          <a:lstStyle/>
          <a:p>
            <a:r>
              <a:rPr lang="en-US" altLang="en-US" dirty="0"/>
              <a:t>Mall Intercept Personal Interview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8534400" cy="3615267"/>
          </a:xfrm>
        </p:spPr>
        <p:txBody>
          <a:bodyPr/>
          <a:lstStyle/>
          <a:p>
            <a:r>
              <a:rPr lang="en-US" altLang="en-US" dirty="0"/>
              <a:t>Ease of call back or follow-up</a:t>
            </a:r>
          </a:p>
          <a:p>
            <a:pPr lvl="1"/>
            <a:r>
              <a:rPr lang="en-US" altLang="en-US" dirty="0"/>
              <a:t>Difficult</a:t>
            </a:r>
          </a:p>
          <a:p>
            <a:r>
              <a:rPr lang="en-US" altLang="en-US" dirty="0"/>
              <a:t>Cost</a:t>
            </a:r>
          </a:p>
          <a:p>
            <a:pPr lvl="1"/>
            <a:r>
              <a:rPr lang="en-US" altLang="en-US" dirty="0"/>
              <a:t>Moderate to high</a:t>
            </a:r>
          </a:p>
          <a:p>
            <a:r>
              <a:rPr lang="en-US" altLang="en-US" dirty="0"/>
              <a:t>Special features</a:t>
            </a:r>
          </a:p>
          <a:p>
            <a:pPr lvl="1"/>
            <a:r>
              <a:rPr lang="en-US" altLang="en-US" dirty="0"/>
              <a:t>Taste test, viewing of TV commercials	   possible</a:t>
            </a:r>
          </a:p>
        </p:txBody>
      </p:sp>
    </p:spTree>
    <p:extLst>
      <p:ext uri="{BB962C8B-B14F-4D97-AF65-F5344CB8AC3E}">
        <p14:creationId xmlns:p14="http://schemas.microsoft.com/office/powerpoint/2010/main" val="174800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7769225" cy="1139825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Telephone Surveys</a:t>
            </a:r>
            <a:endParaRPr lang="en-US" altLang="en-US" b="1" dirty="0"/>
          </a:p>
        </p:txBody>
      </p:sp>
      <p:graphicFrame>
        <p:nvGraphicFramePr>
          <p:cNvPr id="26627" name="Object 3"/>
          <p:cNvGraphicFramePr>
            <a:graphicFrameLocks/>
          </p:cNvGraphicFramePr>
          <p:nvPr/>
        </p:nvGraphicFramePr>
        <p:xfrm>
          <a:off x="3581400" y="1981200"/>
          <a:ext cx="4381500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6" name="Clip" r:id="rId4" imgW="4381200" imgH="4381200" progId="MS_ClipArt_Gallery.2">
                  <p:embed/>
                </p:oleObj>
              </mc:Choice>
              <mc:Fallback>
                <p:oleObj name="Clip" r:id="rId4" imgW="4381200" imgH="438120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981200"/>
                        <a:ext cx="4381500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78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Primary Research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524000"/>
            <a:ext cx="10033000" cy="4114800"/>
          </a:xfrm>
        </p:spPr>
        <p:txBody>
          <a:bodyPr>
            <a:normAutofit/>
          </a:bodyPr>
          <a:lstStyle/>
          <a:p>
            <a:r>
              <a:rPr lang="en-CA" sz="3600" dirty="0"/>
              <a:t>Primary research is any type of research that you go out and collect </a:t>
            </a:r>
            <a:r>
              <a:rPr lang="en-CA" sz="3600" dirty="0" smtClean="0"/>
              <a:t>yourself for the purposes of helping to address a particular research problem. Primary data is usually collected through surveys</a:t>
            </a:r>
            <a:r>
              <a:rPr lang="en-CA" sz="3600" dirty="0"/>
              <a:t>, </a:t>
            </a:r>
            <a:r>
              <a:rPr lang="en-CA" sz="3600" dirty="0" smtClean="0"/>
              <a:t> </a:t>
            </a:r>
            <a:r>
              <a:rPr lang="en-CA" sz="3600" dirty="0"/>
              <a:t>observations, and </a:t>
            </a:r>
            <a:r>
              <a:rPr lang="en-CA" sz="3600" dirty="0" smtClean="0"/>
              <a:t>experiments.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468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534400" cy="1507067"/>
          </a:xfrm>
        </p:spPr>
        <p:txBody>
          <a:bodyPr/>
          <a:lstStyle/>
          <a:p>
            <a:r>
              <a:rPr lang="en-US" altLang="en-US" dirty="0"/>
              <a:t>Telephone Surveys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45817"/>
            <a:ext cx="8534400" cy="3615267"/>
          </a:xfrm>
        </p:spPr>
        <p:txBody>
          <a:bodyPr/>
          <a:lstStyle/>
          <a:p>
            <a:r>
              <a:rPr lang="en-US" altLang="en-US" dirty="0"/>
              <a:t>Speed of Data Collection</a:t>
            </a:r>
          </a:p>
          <a:p>
            <a:pPr lvl="1"/>
            <a:r>
              <a:rPr lang="en-US" altLang="en-US" dirty="0"/>
              <a:t>Very fast</a:t>
            </a:r>
          </a:p>
          <a:p>
            <a:r>
              <a:rPr lang="en-US" altLang="en-US" dirty="0"/>
              <a:t>Geographical Flexibility</a:t>
            </a:r>
          </a:p>
          <a:p>
            <a:pPr lvl="1"/>
            <a:r>
              <a:rPr lang="en-US" altLang="en-US" dirty="0"/>
              <a:t>High</a:t>
            </a:r>
          </a:p>
          <a:p>
            <a:r>
              <a:rPr lang="en-US" altLang="en-US" dirty="0"/>
              <a:t>Respondent Cooperation</a:t>
            </a:r>
          </a:p>
          <a:p>
            <a:pPr lvl="1"/>
            <a:r>
              <a:rPr lang="en-US" altLang="en-US" dirty="0"/>
              <a:t>Good</a:t>
            </a:r>
          </a:p>
          <a:p>
            <a:r>
              <a:rPr lang="en-US" altLang="en-US" dirty="0"/>
              <a:t>Versatility of Questioning</a:t>
            </a:r>
          </a:p>
          <a:p>
            <a:pPr lvl="1"/>
            <a:r>
              <a:rPr lang="en-US" altLang="en-US" dirty="0"/>
              <a:t>Moderate</a:t>
            </a:r>
          </a:p>
        </p:txBody>
      </p:sp>
    </p:spTree>
    <p:extLst>
      <p:ext uri="{BB962C8B-B14F-4D97-AF65-F5344CB8AC3E}">
        <p14:creationId xmlns:p14="http://schemas.microsoft.com/office/powerpoint/2010/main" val="144645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534400" cy="1507067"/>
          </a:xfrm>
        </p:spPr>
        <p:txBody>
          <a:bodyPr/>
          <a:lstStyle/>
          <a:p>
            <a:r>
              <a:rPr lang="en-US" altLang="en-US" dirty="0"/>
              <a:t>Telephone Surveys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07067"/>
            <a:ext cx="8534400" cy="3615267"/>
          </a:xfrm>
        </p:spPr>
        <p:txBody>
          <a:bodyPr/>
          <a:lstStyle/>
          <a:p>
            <a:r>
              <a:rPr lang="en-US" altLang="en-US" dirty="0"/>
              <a:t>Questionnaire Length</a:t>
            </a:r>
          </a:p>
          <a:p>
            <a:pPr lvl="1"/>
            <a:r>
              <a:rPr lang="en-US" altLang="en-US" dirty="0"/>
              <a:t>Moderate</a:t>
            </a:r>
          </a:p>
          <a:p>
            <a:r>
              <a:rPr lang="en-US" altLang="en-US" dirty="0"/>
              <a:t>Item Nonresponse</a:t>
            </a:r>
          </a:p>
          <a:p>
            <a:pPr lvl="1"/>
            <a:r>
              <a:rPr lang="en-US" altLang="en-US" dirty="0"/>
              <a:t>Medium</a:t>
            </a:r>
          </a:p>
          <a:p>
            <a:r>
              <a:rPr lang="en-US" altLang="en-US" dirty="0"/>
              <a:t>Possibility of Respondent	Misunderstanding</a:t>
            </a:r>
          </a:p>
          <a:p>
            <a:pPr lvl="1"/>
            <a:r>
              <a:rPr lang="en-US" altLang="en-US" dirty="0"/>
              <a:t>Average</a:t>
            </a:r>
          </a:p>
          <a:p>
            <a:r>
              <a:rPr lang="en-US" altLang="en-US" dirty="0"/>
              <a:t>Degree of Interviewer Influence of Answer</a:t>
            </a:r>
          </a:p>
          <a:p>
            <a:pPr lvl="1"/>
            <a:r>
              <a:rPr lang="en-US" altLang="en-US" dirty="0"/>
              <a:t>Moderate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362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1507067"/>
          </a:xfrm>
        </p:spPr>
        <p:txBody>
          <a:bodyPr/>
          <a:lstStyle/>
          <a:p>
            <a:r>
              <a:rPr lang="en-US" altLang="en-US" dirty="0"/>
              <a:t>Telephone Surveys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8534400" cy="3615267"/>
          </a:xfrm>
        </p:spPr>
        <p:txBody>
          <a:bodyPr/>
          <a:lstStyle/>
          <a:p>
            <a:r>
              <a:rPr lang="en-US" altLang="en-US" dirty="0"/>
              <a:t>Supervision of interviewers</a:t>
            </a:r>
          </a:p>
          <a:p>
            <a:pPr lvl="1"/>
            <a:r>
              <a:rPr lang="en-US" altLang="en-US" dirty="0"/>
              <a:t>High, especially with central location WATS interviewing</a:t>
            </a:r>
          </a:p>
          <a:p>
            <a:r>
              <a:rPr lang="en-US" altLang="en-US" dirty="0"/>
              <a:t>Anonymity of respondent</a:t>
            </a:r>
          </a:p>
          <a:p>
            <a:pPr lvl="1"/>
            <a:r>
              <a:rPr lang="en-US" altLang="en-US" dirty="0"/>
              <a:t>Moderate</a:t>
            </a:r>
          </a:p>
          <a:p>
            <a:r>
              <a:rPr lang="en-US" altLang="en-US" dirty="0"/>
              <a:t>Ease of call back or follow-up</a:t>
            </a:r>
          </a:p>
          <a:p>
            <a:pPr lvl="1"/>
            <a:r>
              <a:rPr lang="en-US" altLang="en-US" dirty="0"/>
              <a:t>Easy</a:t>
            </a:r>
          </a:p>
        </p:txBody>
      </p:sp>
    </p:spTree>
    <p:extLst>
      <p:ext uri="{BB962C8B-B14F-4D97-AF65-F5344CB8AC3E}">
        <p14:creationId xmlns:p14="http://schemas.microsoft.com/office/powerpoint/2010/main" val="252546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534400" cy="1507067"/>
          </a:xfrm>
        </p:spPr>
        <p:txBody>
          <a:bodyPr/>
          <a:lstStyle/>
          <a:p>
            <a:r>
              <a:rPr lang="en-US" altLang="en-US" dirty="0"/>
              <a:t>Telephone Surveys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  <a:p>
            <a:r>
              <a:rPr lang="en-US" altLang="en-US"/>
              <a:t>Cost</a:t>
            </a:r>
          </a:p>
          <a:p>
            <a:pPr lvl="1"/>
            <a:r>
              <a:rPr lang="en-US" altLang="en-US"/>
              <a:t>Low to moderate</a:t>
            </a:r>
          </a:p>
          <a:p>
            <a:r>
              <a:rPr lang="en-US" altLang="en-US"/>
              <a:t>Special features</a:t>
            </a:r>
          </a:p>
          <a:p>
            <a:pPr lvl="1"/>
            <a:r>
              <a:rPr lang="en-US" altLang="en-US"/>
              <a:t>Fieldwork and supervision of data collection are simplified; quite adaptable to computer technology</a:t>
            </a:r>
          </a:p>
        </p:txBody>
      </p:sp>
    </p:spTree>
    <p:extLst>
      <p:ext uri="{BB962C8B-B14F-4D97-AF65-F5344CB8AC3E}">
        <p14:creationId xmlns:p14="http://schemas.microsoft.com/office/powerpoint/2010/main" val="373312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534400" cy="1507067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/>
              <a:t>Telephone Surveys</a:t>
            </a:r>
            <a:endParaRPr lang="en-US" altLang="en-US" b="1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/>
              <a:t>Central location interviewing</a:t>
            </a:r>
          </a:p>
          <a:p>
            <a:r>
              <a:rPr lang="en-US" altLang="en-US"/>
              <a:t>Computer-assisted telephone interviewing</a:t>
            </a:r>
          </a:p>
          <a:p>
            <a:r>
              <a:rPr lang="en-US" altLang="en-US"/>
              <a:t>Computerized voice-activated interviews</a:t>
            </a:r>
          </a:p>
        </p:txBody>
      </p:sp>
    </p:spTree>
    <p:extLst>
      <p:ext uri="{BB962C8B-B14F-4D97-AF65-F5344CB8AC3E}">
        <p14:creationId xmlns:p14="http://schemas.microsoft.com/office/powerpoint/2010/main" val="31258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11389" y="611189"/>
            <a:ext cx="7769225" cy="1139825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/>
              <a:t>Mail Surveys</a:t>
            </a:r>
            <a:endParaRPr lang="en-US" altLang="en-US" b="1"/>
          </a:p>
        </p:txBody>
      </p:sp>
      <p:graphicFrame>
        <p:nvGraphicFramePr>
          <p:cNvPr id="39939" name="Object 3"/>
          <p:cNvGraphicFramePr>
            <a:graphicFrameLocks/>
          </p:cNvGraphicFramePr>
          <p:nvPr/>
        </p:nvGraphicFramePr>
        <p:xfrm>
          <a:off x="3200400" y="1981201"/>
          <a:ext cx="4610100" cy="451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4" name="Clip" r:id="rId4" imgW="4609800" imgH="4518000" progId="MS_ClipArt_Gallery.2">
                  <p:embed/>
                </p:oleObj>
              </mc:Choice>
              <mc:Fallback>
                <p:oleObj name="Clip" r:id="rId4" imgW="4609800" imgH="451800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981201"/>
                        <a:ext cx="4610100" cy="451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16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Mail Surveys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534400" cy="3615267"/>
          </a:xfrm>
        </p:spPr>
        <p:txBody>
          <a:bodyPr/>
          <a:lstStyle/>
          <a:p>
            <a:r>
              <a:rPr lang="en-US" altLang="en-US" dirty="0"/>
              <a:t>Speed of data collection</a:t>
            </a:r>
          </a:p>
          <a:p>
            <a:pPr lvl="1"/>
            <a:r>
              <a:rPr lang="en-US" altLang="en-US" dirty="0"/>
              <a:t>Researcher has no control over return of questionnaire; slow</a:t>
            </a:r>
          </a:p>
          <a:p>
            <a:r>
              <a:rPr lang="en-US" altLang="en-US" dirty="0"/>
              <a:t>Geographical flexibility</a:t>
            </a:r>
          </a:p>
          <a:p>
            <a:pPr lvl="1"/>
            <a:r>
              <a:rPr lang="en-US" altLang="en-US" dirty="0"/>
              <a:t>High</a:t>
            </a:r>
            <a:endParaRPr lang="en-US" altLang="en-US" dirty="0">
              <a:latin typeface="Arial" panose="020B0604020202020204" pitchFamily="34" charset="0"/>
            </a:endParaRPr>
          </a:p>
          <a:p>
            <a:r>
              <a:rPr lang="en-US" altLang="en-US" dirty="0"/>
              <a:t>Respondent cooperation</a:t>
            </a:r>
          </a:p>
          <a:p>
            <a:pPr lvl="1"/>
            <a:r>
              <a:rPr lang="en-US" altLang="en-US" dirty="0"/>
              <a:t>Moderate--poorly designed questionnaire will have low response rate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894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Mail Surveys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2" y="1066800"/>
            <a:ext cx="8534400" cy="3615267"/>
          </a:xfrm>
        </p:spPr>
        <p:txBody>
          <a:bodyPr/>
          <a:lstStyle/>
          <a:p>
            <a:r>
              <a:rPr lang="en-US" altLang="en-US" dirty="0"/>
              <a:t>Versatility of questioning</a:t>
            </a:r>
          </a:p>
          <a:p>
            <a:pPr lvl="1"/>
            <a:r>
              <a:rPr lang="en-US" altLang="en-US" dirty="0"/>
              <a:t>Highly standardized format</a:t>
            </a:r>
          </a:p>
          <a:p>
            <a:r>
              <a:rPr lang="en-US" altLang="en-US" dirty="0"/>
              <a:t>Questionnaire length</a:t>
            </a:r>
          </a:p>
          <a:p>
            <a:pPr lvl="1"/>
            <a:r>
              <a:rPr lang="en-US" altLang="en-US" dirty="0"/>
              <a:t>Varies depending on incentive</a:t>
            </a:r>
          </a:p>
          <a:p>
            <a:r>
              <a:rPr lang="en-US" altLang="en-US" dirty="0"/>
              <a:t>Item nonresponse</a:t>
            </a:r>
          </a:p>
          <a:p>
            <a:pPr lvl="1"/>
            <a:r>
              <a:rPr lang="en-US" altLang="en-US" dirty="0"/>
              <a:t>High</a:t>
            </a:r>
          </a:p>
        </p:txBody>
      </p:sp>
    </p:spTree>
    <p:extLst>
      <p:ext uri="{BB962C8B-B14F-4D97-AF65-F5344CB8AC3E}">
        <p14:creationId xmlns:p14="http://schemas.microsoft.com/office/powerpoint/2010/main" val="238297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0"/>
            <a:ext cx="8534400" cy="1507067"/>
          </a:xfrm>
        </p:spPr>
        <p:txBody>
          <a:bodyPr/>
          <a:lstStyle/>
          <a:p>
            <a:r>
              <a:rPr lang="en-US" altLang="en-US" dirty="0"/>
              <a:t>Mail Surveys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Possibility of respondent misunderstanding</a:t>
            </a:r>
          </a:p>
          <a:p>
            <a:pPr lvl="1"/>
            <a:r>
              <a:rPr lang="en-US" altLang="en-US"/>
              <a:t>Highest--no interviewer present for clarification</a:t>
            </a:r>
          </a:p>
          <a:p>
            <a:r>
              <a:rPr lang="en-US" altLang="en-US"/>
              <a:t>Degree of interviewer influence of answer</a:t>
            </a:r>
          </a:p>
          <a:p>
            <a:pPr lvl="1"/>
            <a:r>
              <a:rPr lang="en-US" altLang="en-US"/>
              <a:t>None--interviewer absent</a:t>
            </a:r>
          </a:p>
          <a:p>
            <a:r>
              <a:rPr lang="en-US" altLang="en-US"/>
              <a:t>Supervision of interviewers</a:t>
            </a:r>
          </a:p>
          <a:p>
            <a:pPr lvl="1"/>
            <a:r>
              <a:rPr lang="en-US" altLang="en-US"/>
              <a:t>Not applicable</a:t>
            </a:r>
          </a:p>
        </p:txBody>
      </p:sp>
    </p:spTree>
    <p:extLst>
      <p:ext uri="{BB962C8B-B14F-4D97-AF65-F5344CB8AC3E}">
        <p14:creationId xmlns:p14="http://schemas.microsoft.com/office/powerpoint/2010/main" val="287304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67734"/>
            <a:ext cx="8534400" cy="1507067"/>
          </a:xfrm>
        </p:spPr>
        <p:txBody>
          <a:bodyPr/>
          <a:lstStyle/>
          <a:p>
            <a:r>
              <a:rPr lang="en-US" altLang="en-US" dirty="0"/>
              <a:t>Mail Surveys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Anonymity of respondent</a:t>
            </a:r>
          </a:p>
          <a:p>
            <a:pPr lvl="1"/>
            <a:r>
              <a:rPr lang="en-US" altLang="en-US"/>
              <a:t>High</a:t>
            </a:r>
          </a:p>
          <a:p>
            <a:r>
              <a:rPr lang="en-US" altLang="en-US"/>
              <a:t>Ease of call back or follow-up</a:t>
            </a:r>
          </a:p>
          <a:p>
            <a:pPr lvl="1"/>
            <a:r>
              <a:rPr lang="en-US" altLang="en-US"/>
              <a:t>Easy, but takes time</a:t>
            </a:r>
          </a:p>
          <a:p>
            <a:r>
              <a:rPr lang="en-US" altLang="en-US"/>
              <a:t>Cost</a:t>
            </a:r>
          </a:p>
          <a:p>
            <a:pPr lvl="1"/>
            <a:r>
              <a:rPr lang="en-US" altLang="en-US"/>
              <a:t>Lowest</a:t>
            </a:r>
          </a:p>
        </p:txBody>
      </p:sp>
    </p:spTree>
    <p:extLst>
      <p:ext uri="{BB962C8B-B14F-4D97-AF65-F5344CB8AC3E}">
        <p14:creationId xmlns:p14="http://schemas.microsoft.com/office/powerpoint/2010/main" val="397061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Primary Research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752600"/>
            <a:ext cx="5486876" cy="33774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787" y="1865591"/>
            <a:ext cx="2365453" cy="9998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3014892"/>
            <a:ext cx="2456901" cy="90228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6352" y="2015061"/>
            <a:ext cx="50800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/>
      </p:sp>
    </p:spTree>
    <p:extLst>
      <p:ext uri="{BB962C8B-B14F-4D97-AF65-F5344CB8AC3E}">
        <p14:creationId xmlns:p14="http://schemas.microsoft.com/office/powerpoint/2010/main" val="219998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67734"/>
            <a:ext cx="8534400" cy="1507067"/>
          </a:xfrm>
        </p:spPr>
        <p:txBody>
          <a:bodyPr/>
          <a:lstStyle/>
          <a:p>
            <a:r>
              <a:rPr lang="en-US" altLang="en-US" dirty="0"/>
              <a:t>Increasing Response Rates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8534400" cy="3615267"/>
          </a:xfrm>
        </p:spPr>
        <p:txBody>
          <a:bodyPr/>
          <a:lstStyle/>
          <a:p>
            <a:r>
              <a:rPr lang="en-US" altLang="en-US" dirty="0"/>
              <a:t> Effective cover letter</a:t>
            </a:r>
          </a:p>
          <a:p>
            <a:r>
              <a:rPr lang="en-US" altLang="en-US" dirty="0"/>
              <a:t> Money helps</a:t>
            </a:r>
          </a:p>
          <a:p>
            <a:r>
              <a:rPr lang="en-US" altLang="en-US" dirty="0"/>
              <a:t> Interesting questions</a:t>
            </a:r>
          </a:p>
          <a:p>
            <a:r>
              <a:rPr lang="en-US" altLang="en-US" dirty="0"/>
              <a:t> Follow-ups</a:t>
            </a:r>
          </a:p>
          <a:p>
            <a:r>
              <a:rPr lang="en-US" altLang="en-US" dirty="0"/>
              <a:t> Advanced notification</a:t>
            </a:r>
          </a:p>
          <a:p>
            <a:r>
              <a:rPr lang="en-US" altLang="en-US" dirty="0"/>
              <a:t> Survey sponsorship</a:t>
            </a:r>
          </a:p>
          <a:p>
            <a:r>
              <a:rPr lang="en-US" altLang="en-US" dirty="0"/>
              <a:t> Keying questionnaires</a:t>
            </a:r>
          </a:p>
        </p:txBody>
      </p:sp>
    </p:spTree>
    <p:extLst>
      <p:ext uri="{BB962C8B-B14F-4D97-AF65-F5344CB8AC3E}">
        <p14:creationId xmlns:p14="http://schemas.microsoft.com/office/powerpoint/2010/main" val="374730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534400" cy="1507067"/>
          </a:xfrm>
        </p:spPr>
        <p:txBody>
          <a:bodyPr/>
          <a:lstStyle/>
          <a:p>
            <a:r>
              <a:rPr lang="en-US" altLang="en-US" dirty="0"/>
              <a:t>E-Mail Questionnaire Surveys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Speed of data collection	</a:t>
            </a:r>
          </a:p>
          <a:p>
            <a:pPr lvl="1"/>
            <a:r>
              <a:rPr lang="en-US" altLang="en-US"/>
              <a:t>Instantaneous</a:t>
            </a:r>
          </a:p>
          <a:p>
            <a:r>
              <a:rPr lang="en-US" altLang="en-US"/>
              <a:t>Geographic flexibility				</a:t>
            </a:r>
          </a:p>
          <a:p>
            <a:pPr lvl="1"/>
            <a:r>
              <a:rPr lang="en-US" altLang="en-US"/>
              <a:t>	worldwide</a:t>
            </a:r>
          </a:p>
          <a:p>
            <a:r>
              <a:rPr lang="en-US" altLang="en-US"/>
              <a:t>Cheaper distribution and processing costs</a:t>
            </a:r>
          </a:p>
        </p:txBody>
      </p:sp>
    </p:spTree>
    <p:extLst>
      <p:ext uri="{BB962C8B-B14F-4D97-AF65-F5344CB8AC3E}">
        <p14:creationId xmlns:p14="http://schemas.microsoft.com/office/powerpoint/2010/main" val="339231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0"/>
            <a:ext cx="8534400" cy="1507067"/>
          </a:xfrm>
        </p:spPr>
        <p:txBody>
          <a:bodyPr/>
          <a:lstStyle/>
          <a:p>
            <a:r>
              <a:rPr lang="en-US" altLang="en-US" dirty="0"/>
              <a:t>E-Mail Questionnaire Surveys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Flexible, but</a:t>
            </a:r>
          </a:p>
          <a:p>
            <a:pPr lvl="1"/>
            <a:r>
              <a:rPr lang="en-US" altLang="en-US"/>
              <a:t>Extensive differences in the capabilities of respondents’ computers and e-mail software limit the types of questions and the layout </a:t>
            </a:r>
          </a:p>
          <a:p>
            <a:r>
              <a:rPr lang="en-US" altLang="en-US"/>
              <a:t>E-mails are not secure and “eavesdropping” can possibly occur</a:t>
            </a:r>
            <a:endParaRPr lang="en-US" altLang="en-US">
              <a:solidFill>
                <a:srgbClr val="008080"/>
              </a:solidFill>
            </a:endParaRPr>
          </a:p>
          <a:p>
            <a:r>
              <a:rPr lang="en-US" altLang="en-US"/>
              <a:t>Respondent cooperation	</a:t>
            </a:r>
          </a:p>
          <a:p>
            <a:pPr lvl="1"/>
            <a:r>
              <a:rPr lang="en-US" altLang="en-US"/>
              <a:t>Varies depending if e-mail is seen as “spam”</a:t>
            </a:r>
            <a:endParaRPr lang="en-US" altLang="en-US">
              <a:solidFill>
                <a:srgbClr val="008080"/>
              </a:solidFill>
            </a:endParaRPr>
          </a:p>
          <a:p>
            <a:pPr lvl="1"/>
            <a:endParaRPr lang="en-US" altLang="en-US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51095"/>
            <a:ext cx="8534400" cy="1507067"/>
          </a:xfrm>
          <a:noFill/>
          <a:ln/>
        </p:spPr>
        <p:txBody>
          <a:bodyPr vert="horz" lIns="92075" tIns="46038" rIns="92075" bIns="46038" rtlCol="0" anchor="t">
            <a:normAutofit/>
          </a:bodyPr>
          <a:lstStyle/>
          <a:p>
            <a:r>
              <a:rPr lang="en-US" altLang="en-US" sz="4000" dirty="0"/>
              <a:t>Internet Surveys</a:t>
            </a:r>
            <a:r>
              <a:rPr lang="en-US" altLang="en-US" i="1" dirty="0">
                <a:solidFill>
                  <a:srgbClr val="000000"/>
                </a:solidFill>
              </a:rPr>
              <a:t/>
            </a:r>
            <a:br>
              <a:rPr lang="en-US" altLang="en-US" i="1" dirty="0">
                <a:solidFill>
                  <a:srgbClr val="000000"/>
                </a:solidFill>
              </a:rPr>
            </a:br>
            <a:endParaRPr lang="en-US" altLang="en-US" i="1" dirty="0">
              <a:solidFill>
                <a:srgbClr val="000000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/>
              <a:t>A self-administered questionnaire posted on a Web site. </a:t>
            </a:r>
          </a:p>
          <a:p>
            <a:r>
              <a:rPr lang="en-US" altLang="en-US"/>
              <a:t>Respondents provide answers to questions displayed online by highlighting a phrase, clicking an icon, or keying in an answer. </a:t>
            </a:r>
            <a:endParaRPr lang="en-US" altLang="en-US" sz="280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55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bldLvl="2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660824" y="3810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Speed of data collection	</a:t>
            </a:r>
          </a:p>
          <a:p>
            <a:pPr lvl="1"/>
            <a:r>
              <a:rPr lang="en-US" altLang="en-US"/>
              <a:t>Instantaneous</a:t>
            </a:r>
          </a:p>
          <a:p>
            <a:r>
              <a:rPr lang="en-US" altLang="en-US"/>
              <a:t>Cost effective</a:t>
            </a:r>
          </a:p>
          <a:p>
            <a:r>
              <a:rPr lang="en-US" altLang="en-US"/>
              <a:t>Geographic flexibility				</a:t>
            </a:r>
          </a:p>
          <a:p>
            <a:pPr lvl="1"/>
            <a:r>
              <a:rPr lang="en-US" altLang="en-US"/>
              <a:t>	worldwide</a:t>
            </a:r>
          </a:p>
          <a:p>
            <a:r>
              <a:rPr lang="en-US" altLang="en-US"/>
              <a:t>Visual and interactive</a:t>
            </a:r>
          </a:p>
        </p:txBody>
      </p:sp>
    </p:spTree>
    <p:extLst>
      <p:ext uri="{BB962C8B-B14F-4D97-AF65-F5344CB8AC3E}">
        <p14:creationId xmlns:p14="http://schemas.microsoft.com/office/powerpoint/2010/main" val="291630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build="p" bldLvl="2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Respondent cooperation	</a:t>
            </a:r>
          </a:p>
          <a:p>
            <a:pPr lvl="1"/>
            <a:r>
              <a:rPr lang="en-US" altLang="en-US"/>
              <a:t>Varies depending on web site</a:t>
            </a:r>
          </a:p>
          <a:p>
            <a:pPr lvl="1"/>
            <a:r>
              <a:rPr lang="en-US" altLang="en-US"/>
              <a:t>Varies depending on type of sample</a:t>
            </a:r>
          </a:p>
          <a:p>
            <a:pPr lvl="1"/>
            <a:r>
              <a:rPr lang="en-US" altLang="en-US"/>
              <a:t>When user does not opt-in or expect a voluntary survey cooperation is low. </a:t>
            </a:r>
          </a:p>
          <a:p>
            <a:pPr lvl="1"/>
            <a:r>
              <a:rPr lang="en-US" altLang="en-US"/>
              <a:t>Self-selection problems in web site visitation surveys - participants tend to be more deeply involved than the average person.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505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uild="p" bldLvl="2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Versatility of questioning				</a:t>
            </a:r>
          </a:p>
          <a:p>
            <a:pPr lvl="1"/>
            <a:r>
              <a:rPr lang="en-US" altLang="en-US"/>
              <a:t>Extremely versatile</a:t>
            </a:r>
          </a:p>
          <a:p>
            <a:r>
              <a:rPr lang="en-US" altLang="en-US"/>
              <a:t>Questionnaire length</a:t>
            </a:r>
          </a:p>
          <a:p>
            <a:pPr lvl="1"/>
            <a:r>
              <a:rPr lang="en-US" altLang="en-US"/>
              <a:t>Individualized base on respondent answers</a:t>
            </a:r>
          </a:p>
          <a:p>
            <a:pPr lvl="1"/>
            <a:r>
              <a:rPr lang="en-US" altLang="en-US"/>
              <a:t>Longer questionnaires with panel samples</a:t>
            </a:r>
          </a:p>
          <a:p>
            <a:r>
              <a:rPr lang="en-US" altLang="en-US"/>
              <a:t>Item nonresponse	</a:t>
            </a:r>
          </a:p>
          <a:p>
            <a:pPr lvl="1"/>
            <a:r>
              <a:rPr lang="en-US" altLang="en-US"/>
              <a:t>Software can assure none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2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uild="p" bldLvl="2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Representative samples</a:t>
            </a:r>
          </a:p>
          <a:p>
            <a:r>
              <a:rPr lang="en-US" altLang="en-US"/>
              <a:t>The quality of internet samples may vary substantially. </a:t>
            </a:r>
          </a:p>
          <a:p>
            <a:r>
              <a:rPr lang="en-US" altLang="en-US"/>
              <a:t>A sample of those who visit a web page and voluntarily fill out a questionnaires can have self-selection error. 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40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uild="p" bldLvl="2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1524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1) not all individuals in the general public have internet access</a:t>
            </a:r>
          </a:p>
          <a:p>
            <a:r>
              <a:rPr lang="en-US" altLang="en-US"/>
              <a:t> 2) many respondents lack powerful computers with high-speed connections to the internet</a:t>
            </a:r>
          </a:p>
          <a:p>
            <a:r>
              <a:rPr lang="en-US" altLang="en-US"/>
              <a:t> 3) many respondents computer skills will be relatively unsophisticated. </a:t>
            </a:r>
          </a:p>
        </p:txBody>
      </p:sp>
    </p:spTree>
    <p:extLst>
      <p:ext uri="{BB962C8B-B14F-4D97-AF65-F5344CB8AC3E}">
        <p14:creationId xmlns:p14="http://schemas.microsoft.com/office/powerpoint/2010/main" val="28576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2" y="2286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Possibility for respondent misunderstanding</a:t>
            </a:r>
          </a:p>
          <a:p>
            <a:pPr lvl="1"/>
            <a:r>
              <a:rPr lang="en-US" altLang="en-US"/>
              <a:t>	High</a:t>
            </a:r>
          </a:p>
          <a:p>
            <a:r>
              <a:rPr lang="en-US" altLang="en-US"/>
              <a:t>Interviewer  influence of answers</a:t>
            </a:r>
          </a:p>
          <a:p>
            <a:pPr lvl="1"/>
            <a:r>
              <a:rPr lang="en-US" altLang="en-US"/>
              <a:t>	None</a:t>
            </a:r>
          </a:p>
          <a:p>
            <a:r>
              <a:rPr lang="en-US" altLang="en-US"/>
              <a:t> Supervision of interviewers				not required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2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 smtClean="0"/>
              <a:t>Primary Research: Surveys</a:t>
            </a:r>
            <a:endParaRPr lang="en-US" altLang="en-US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533400"/>
            <a:ext cx="7772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pPr>
              <a:buFontTx/>
              <a:buChar char=" "/>
            </a:pPr>
            <a:r>
              <a:rPr lang="en-US" altLang="en-US" dirty="0" smtClean="0"/>
              <a:t>This unit will focus on Survey Research. Surveys </a:t>
            </a:r>
            <a:r>
              <a:rPr lang="en-US" altLang="en-US" dirty="0"/>
              <a:t>ask </a:t>
            </a:r>
            <a:r>
              <a:rPr lang="en-US" altLang="en-US" dirty="0" smtClean="0"/>
              <a:t>respondents </a:t>
            </a:r>
            <a:r>
              <a:rPr lang="en-US" altLang="en-US" dirty="0"/>
              <a:t>for information using verbal or written questioning</a:t>
            </a:r>
          </a:p>
          <a:p>
            <a:pPr>
              <a:buFontTx/>
              <a:buChar char=" "/>
            </a:pPr>
            <a:endParaRPr lang="en-US" altLang="en-US" dirty="0"/>
          </a:p>
        </p:txBody>
      </p:sp>
      <p:graphicFrame>
        <p:nvGraphicFramePr>
          <p:cNvPr id="8196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846259"/>
              </p:ext>
            </p:extLst>
          </p:nvPr>
        </p:nvGraphicFramePr>
        <p:xfrm>
          <a:off x="8991600" y="2362200"/>
          <a:ext cx="2979738" cy="303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4" name="Clip" r:id="rId4" imgW="2979720" imgH="3035160" progId="MS_ClipArt_Gallery.2">
                  <p:embed/>
                </p:oleObj>
              </mc:Choice>
              <mc:Fallback>
                <p:oleObj name="Clip" r:id="rId4" imgW="2979720" imgH="3035160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1600" y="2362200"/>
                        <a:ext cx="2979738" cy="303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534400" cy="1507067"/>
          </a:xfrm>
        </p:spPr>
        <p:txBody>
          <a:bodyPr/>
          <a:lstStyle/>
          <a:p>
            <a:r>
              <a:rPr lang="en-US" altLang="en-US" dirty="0"/>
              <a:t>Internet Surveys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Anonymity of Respondent</a:t>
            </a:r>
          </a:p>
          <a:p>
            <a:pPr lvl="1"/>
            <a:r>
              <a:rPr lang="en-US" altLang="en-US"/>
              <a:t>Respondent can be anonymous or known</a:t>
            </a:r>
          </a:p>
          <a:p>
            <a:r>
              <a:rPr lang="en-US" altLang="en-US"/>
              <a:t>Ease of Callback or Follow-up</a:t>
            </a:r>
          </a:p>
          <a:p>
            <a:pPr lvl="1"/>
            <a:r>
              <a:rPr lang="en-US" altLang="en-US"/>
              <a:t>difficult unless e-mail address is known</a:t>
            </a:r>
          </a:p>
          <a:p>
            <a:r>
              <a:rPr lang="en-US" altLang="en-US"/>
              <a:t>Special Features</a:t>
            </a:r>
          </a:p>
          <a:p>
            <a:pPr lvl="1"/>
            <a:r>
              <a:rPr lang="en-US" altLang="en-US"/>
              <a:t>allows graphics and streaming media</a:t>
            </a:r>
          </a:p>
        </p:txBody>
      </p:sp>
    </p:spTree>
    <p:extLst>
      <p:ext uri="{BB962C8B-B14F-4D97-AF65-F5344CB8AC3E}">
        <p14:creationId xmlns:p14="http://schemas.microsoft.com/office/powerpoint/2010/main" val="2144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build="p" bldLvl="2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133600"/>
            <a:ext cx="7772400" cy="1828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b="1">
                <a:latin typeface="Courier New" panose="02070309020205020404" pitchFamily="49" charset="0"/>
              </a:rPr>
              <a:t>There is no best form of survey; each has advantages and disadvantages.</a:t>
            </a:r>
            <a:endParaRPr lang="en-US" altLang="en-US" b="1" i="1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8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534400" cy="1507067"/>
          </a:xfrm>
        </p:spPr>
        <p:txBody>
          <a:bodyPr/>
          <a:lstStyle/>
          <a:p>
            <a:r>
              <a:rPr lang="en-US" altLang="en-US" dirty="0"/>
              <a:t>Selected Questions to Determine the Appropriate Technique 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534400" cy="3615267"/>
          </a:xfrm>
        </p:spPr>
        <p:txBody>
          <a:bodyPr/>
          <a:lstStyle/>
          <a:p>
            <a:r>
              <a:rPr lang="en-US" altLang="en-US" dirty="0"/>
              <a:t>Is the assistance of an interviewer necessary? </a:t>
            </a:r>
          </a:p>
          <a:p>
            <a:r>
              <a:rPr lang="en-US" altLang="en-US" dirty="0"/>
              <a:t>Are respondents interested in the issues being investigated? </a:t>
            </a:r>
          </a:p>
          <a:p>
            <a:r>
              <a:rPr lang="en-US" altLang="en-US" dirty="0"/>
              <a:t>Will cooperation be easily attained? How quickly is the information needed?</a:t>
            </a:r>
          </a:p>
          <a:p>
            <a:r>
              <a:rPr lang="en-US" altLang="en-US" dirty="0"/>
              <a:t>Will the study require a long and complex questionnaire?</a:t>
            </a:r>
          </a:p>
          <a:p>
            <a:r>
              <a:rPr lang="en-US" altLang="en-US" dirty="0"/>
              <a:t>How large is the budget?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322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build="p" bldLvl="2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534400" cy="1507067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Pretesting</a:t>
            </a:r>
            <a:endParaRPr lang="en-US" altLang="en-US" b="1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057" y="228600"/>
            <a:ext cx="8534400" cy="3615267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>
                <a:solidFill>
                  <a:srgbClr val="000000"/>
                </a:solidFill>
              </a:rPr>
              <a:t>A trial run with a group of respondents to iron out fundamental problems in the instructions of survey design</a:t>
            </a:r>
          </a:p>
        </p:txBody>
      </p:sp>
    </p:spTree>
    <p:extLst>
      <p:ext uri="{BB962C8B-B14F-4D97-AF65-F5344CB8AC3E}">
        <p14:creationId xmlns:p14="http://schemas.microsoft.com/office/powerpoint/2010/main" val="3492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22860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 fontScale="90000"/>
          </a:bodyPr>
          <a:lstStyle/>
          <a:p>
            <a:r>
              <a:rPr lang="en-US" altLang="en-US" b="1" i="1"/>
              <a:t>“Practice is the best of all instructors.”</a:t>
            </a:r>
            <a:r>
              <a:rPr lang="en-US" altLang="en-US" i="1">
                <a:solidFill>
                  <a:schemeClr val="tx1"/>
                </a:solidFill>
              </a:rPr>
              <a:t> </a:t>
            </a:r>
            <a:br>
              <a:rPr lang="en-US" altLang="en-US" i="1">
                <a:solidFill>
                  <a:schemeClr val="tx1"/>
                </a:solidFill>
              </a:rPr>
            </a:br>
            <a:r>
              <a:rPr lang="en-US" altLang="en-US" i="1">
                <a:solidFill>
                  <a:schemeClr val="tx1"/>
                </a:solidFill>
              </a:rPr>
              <a:t/>
            </a:r>
            <a:br>
              <a:rPr lang="en-US" altLang="en-US" i="1">
                <a:solidFill>
                  <a:schemeClr val="tx1"/>
                </a:solidFill>
              </a:rPr>
            </a:br>
            <a:r>
              <a:rPr lang="en-US" altLang="en-US" b="1" i="1">
                <a:solidFill>
                  <a:schemeClr val="tx1"/>
                </a:solidFill>
              </a:rPr>
              <a:t>Publius Syrus</a:t>
            </a:r>
            <a:r>
              <a:rPr lang="en-US" altLang="en-US" i="1">
                <a:solidFill>
                  <a:schemeClr val="tx1"/>
                </a:solidFill>
                <a:latin typeface="Courier New" panose="02070309020205020404" pitchFamily="49" charset="0"/>
              </a:rPr>
              <a:t/>
            </a:r>
            <a:br>
              <a:rPr lang="en-US" altLang="en-US" i="1">
                <a:solidFill>
                  <a:schemeClr val="tx1"/>
                </a:solidFill>
                <a:latin typeface="Courier New" panose="02070309020205020404" pitchFamily="49" charset="0"/>
              </a:rPr>
            </a:br>
            <a:endParaRPr lang="en-US" altLang="en-US" i="1">
              <a:solidFill>
                <a:schemeClr val="tx1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80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38269"/>
            <a:ext cx="10363200" cy="11430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Respondents</a:t>
            </a:r>
            <a:endParaRPr lang="en-US" altLang="en-US" b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838200"/>
            <a:ext cx="38100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pPr>
              <a:buFontTx/>
              <a:buChar char=" "/>
            </a:pPr>
            <a:r>
              <a:rPr lang="en-US" altLang="en-US" dirty="0"/>
              <a:t>Respondents </a:t>
            </a:r>
            <a:r>
              <a:rPr lang="en-US" altLang="en-US" dirty="0" smtClean="0"/>
              <a:t>the people that we survey.  They are </a:t>
            </a:r>
            <a:r>
              <a:rPr lang="en-US" altLang="en-US" dirty="0"/>
              <a:t>a representative sample of </a:t>
            </a:r>
            <a:r>
              <a:rPr lang="en-US" altLang="en-US" dirty="0" smtClean="0"/>
              <a:t>people in the population.</a:t>
            </a:r>
            <a:endParaRPr lang="en-US" altLang="en-US" sz="2800" dirty="0"/>
          </a:p>
          <a:p>
            <a:pPr>
              <a:buFontTx/>
              <a:buChar char=" "/>
            </a:pPr>
            <a:endParaRPr lang="en-US" altLang="en-US" sz="2800" dirty="0"/>
          </a:p>
        </p:txBody>
      </p:sp>
      <p:graphicFrame>
        <p:nvGraphicFramePr>
          <p:cNvPr id="10244" name="Object 4"/>
          <p:cNvGraphicFramePr>
            <a:graphicFrameLocks/>
          </p:cNvGraphicFramePr>
          <p:nvPr/>
        </p:nvGraphicFramePr>
        <p:xfrm>
          <a:off x="5715000" y="2667000"/>
          <a:ext cx="3873500" cy="261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Clip" r:id="rId4" imgW="3873240" imgH="2611080" progId="MS_ClipArt_Gallery.2">
                  <p:embed/>
                </p:oleObj>
              </mc:Choice>
              <mc:Fallback>
                <p:oleObj name="Clip" r:id="rId4" imgW="3873240" imgH="2611080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667000"/>
                        <a:ext cx="3873500" cy="261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810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 fontScale="90000"/>
          </a:bodyPr>
          <a:lstStyle/>
          <a:p>
            <a:r>
              <a:rPr lang="en-US" altLang="en-US" dirty="0"/>
              <a:t>Gathering Information via </a:t>
            </a:r>
            <a:r>
              <a:rPr lang="en-US" altLang="en-US" dirty="0" smtClean="0"/>
              <a:t>Surveys: Advantages</a:t>
            </a:r>
            <a:endParaRPr lang="en-US" altLang="en-US" b="1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175095" y="1066800"/>
            <a:ext cx="7772400" cy="4114800"/>
          </a:xfrm>
          <a:noFill/>
          <a:ln/>
        </p:spPr>
        <p:txBody>
          <a:bodyPr vert="horz" lIns="92075" tIns="46038" rIns="92075" bIns="46038" rtlCol="0" anchor="ctr">
            <a:normAutofit/>
          </a:bodyPr>
          <a:lstStyle/>
          <a:p>
            <a:r>
              <a:rPr lang="en-US" altLang="en-US" dirty="0"/>
              <a:t>Quick</a:t>
            </a:r>
          </a:p>
          <a:p>
            <a:r>
              <a:rPr lang="en-US" altLang="en-US" dirty="0"/>
              <a:t>Inexpensive</a:t>
            </a:r>
          </a:p>
          <a:p>
            <a:r>
              <a:rPr lang="en-US" altLang="en-US" dirty="0"/>
              <a:t>Efficient</a:t>
            </a:r>
          </a:p>
          <a:p>
            <a:r>
              <a:rPr lang="en-US" altLang="en-US" dirty="0"/>
              <a:t>Accurate</a:t>
            </a:r>
          </a:p>
          <a:p>
            <a:r>
              <a:rPr lang="en-US" altLang="en-US" dirty="0"/>
              <a:t>Flexible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7772400" cy="1143000"/>
          </a:xfrm>
          <a:noFill/>
          <a:ln/>
        </p:spPr>
        <p:txBody>
          <a:bodyPr vert="horz" lIns="92075" tIns="46038" rIns="92075" bIns="46038" rtlCol="0" anchor="ctr">
            <a:normAutofit fontScale="90000"/>
          </a:bodyPr>
          <a:lstStyle/>
          <a:p>
            <a:r>
              <a:rPr lang="en-US" altLang="en-US" dirty="0"/>
              <a:t>Gathering Information via </a:t>
            </a:r>
            <a:r>
              <a:rPr lang="en-US" altLang="en-US" dirty="0" smtClean="0"/>
              <a:t>Surveys: Disadvantages</a:t>
            </a:r>
            <a:endParaRPr lang="en-US" altLang="en-US" b="1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905000" y="1553424"/>
            <a:ext cx="9144000" cy="4698749"/>
          </a:xfrm>
          <a:noFill/>
          <a:ln/>
        </p:spPr>
        <p:txBody>
          <a:bodyPr vert="horz" lIns="92075" tIns="46038" rIns="92075" bIns="46038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CA" altLang="en-US" dirty="0" smtClean="0"/>
              <a:t>The </a:t>
            </a:r>
            <a:r>
              <a:rPr lang="en-CA" altLang="en-US" dirty="0"/>
              <a:t>reliability of survey data may depend on the following factors:</a:t>
            </a:r>
          </a:p>
          <a:p>
            <a:endParaRPr lang="en-CA" altLang="en-US" dirty="0"/>
          </a:p>
          <a:p>
            <a:r>
              <a:rPr lang="en-CA" altLang="en-US" dirty="0"/>
              <a:t>Respondents may not feel encouraged to provide accurate, honest answers</a:t>
            </a:r>
          </a:p>
          <a:p>
            <a:r>
              <a:rPr lang="en-CA" altLang="en-US" dirty="0"/>
              <a:t>Respondents may not feel comfortable providing answers that present themselves in a unfavorable manner.</a:t>
            </a:r>
          </a:p>
          <a:p>
            <a:r>
              <a:rPr lang="en-CA" altLang="en-US" dirty="0"/>
              <a:t>Respondents may not be fully aware of their reasons for any given answer because of lack of memory on the subject, or even boredom.</a:t>
            </a:r>
          </a:p>
          <a:p>
            <a:r>
              <a:rPr lang="en-CA" altLang="en-US" dirty="0" smtClean="0"/>
              <a:t>Data </a:t>
            </a:r>
            <a:r>
              <a:rPr lang="en-CA" altLang="en-US" dirty="0"/>
              <a:t>errors due to question non-responses may exist. The number of respondents who choose to respond to a survey question may be different from those who chose not to respond, thus creating bias.</a:t>
            </a:r>
          </a:p>
          <a:p>
            <a:r>
              <a:rPr lang="en-CA" altLang="en-US" dirty="0"/>
              <a:t>Survey question answer options could lead to unclear data because certain answer options may be interpreted differently by </a:t>
            </a:r>
            <a:r>
              <a:rPr lang="en-CA" altLang="en-US" dirty="0" smtClean="0"/>
              <a:t>respondents.</a:t>
            </a:r>
          </a:p>
          <a:p>
            <a:r>
              <a:rPr lang="en-CA" altLang="en-US" dirty="0" smtClean="0"/>
              <a:t>Customized </a:t>
            </a:r>
            <a:r>
              <a:rPr lang="en-CA" altLang="en-US" dirty="0"/>
              <a:t>surveys can run the risk of containing certain types of errors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0987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1599</TotalTime>
  <Words>1381</Words>
  <Application>Microsoft Office PowerPoint</Application>
  <PresentationFormat>Widescreen</PresentationFormat>
  <Paragraphs>353</Paragraphs>
  <Slides>64</Slides>
  <Notes>34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1" baseType="lpstr">
      <vt:lpstr>Arial</vt:lpstr>
      <vt:lpstr>Century Gothic</vt:lpstr>
      <vt:lpstr>Courier New</vt:lpstr>
      <vt:lpstr>Times New Roman</vt:lpstr>
      <vt:lpstr>Wingdings 3</vt:lpstr>
      <vt:lpstr>Slice</vt:lpstr>
      <vt:lpstr>Clip</vt:lpstr>
      <vt:lpstr>MR2300 Marketing Research with Paul Tilley  </vt:lpstr>
      <vt:lpstr>In this video we will: </vt:lpstr>
      <vt:lpstr>PowerPoint Presentation</vt:lpstr>
      <vt:lpstr>Primary Research</vt:lpstr>
      <vt:lpstr>Primary Research</vt:lpstr>
      <vt:lpstr>Primary Research: Surveys</vt:lpstr>
      <vt:lpstr>Respondents</vt:lpstr>
      <vt:lpstr>Gathering Information via Surveys: Advantages</vt:lpstr>
      <vt:lpstr>Gathering Information via Surveys: Disadvantages</vt:lpstr>
      <vt:lpstr>Survey  Problems</vt:lpstr>
      <vt:lpstr>Random Sampling Error</vt:lpstr>
      <vt:lpstr>Systematic Error</vt:lpstr>
      <vt:lpstr>Respondent Error</vt:lpstr>
      <vt:lpstr>Nonresponse Error</vt:lpstr>
      <vt:lpstr>Response Bias</vt:lpstr>
      <vt:lpstr>PowerPoint Presentation</vt:lpstr>
      <vt:lpstr>Extremity Bias </vt:lpstr>
      <vt:lpstr>PowerPoint Presentation</vt:lpstr>
      <vt:lpstr>PowerPoint Presentation</vt:lpstr>
      <vt:lpstr>PowerPoint Presentation</vt:lpstr>
      <vt:lpstr>Administrative Error</vt:lpstr>
      <vt:lpstr>Administrative Error</vt:lpstr>
      <vt:lpstr>Administrative Error</vt:lpstr>
      <vt:lpstr>Administrative Error</vt:lpstr>
      <vt:lpstr>Administrative Error</vt:lpstr>
      <vt:lpstr>PART 2</vt:lpstr>
      <vt:lpstr>Conducting Marketing Research: Communicating with Respondents</vt:lpstr>
      <vt:lpstr>Personal Interviews</vt:lpstr>
      <vt:lpstr> </vt:lpstr>
      <vt:lpstr>Door-to-Door Personal Interview</vt:lpstr>
      <vt:lpstr>Door-to-Door Personal Interview</vt:lpstr>
      <vt:lpstr>Door-to-Door Personal Interview</vt:lpstr>
      <vt:lpstr>Door-to-Door Personal Interview</vt:lpstr>
      <vt:lpstr>Mall Intercept Personal Interview</vt:lpstr>
      <vt:lpstr>Mall Intercept Personal Interview</vt:lpstr>
      <vt:lpstr>Mall Intercept Personal Interview</vt:lpstr>
      <vt:lpstr>Mall Intercept Personal Interview</vt:lpstr>
      <vt:lpstr>Mall Intercept Personal Interview</vt:lpstr>
      <vt:lpstr>Telephone Surveys</vt:lpstr>
      <vt:lpstr>Telephone Surveys</vt:lpstr>
      <vt:lpstr>Telephone Surveys</vt:lpstr>
      <vt:lpstr>Telephone Surveys</vt:lpstr>
      <vt:lpstr>Telephone Surveys</vt:lpstr>
      <vt:lpstr>Telephone Surveys</vt:lpstr>
      <vt:lpstr>Mail Surveys</vt:lpstr>
      <vt:lpstr>Mail Surveys</vt:lpstr>
      <vt:lpstr>Mail Surveys</vt:lpstr>
      <vt:lpstr>Mail Surveys</vt:lpstr>
      <vt:lpstr>Mail Surveys</vt:lpstr>
      <vt:lpstr>Increasing Response Rates</vt:lpstr>
      <vt:lpstr>E-Mail Questionnaire Surveys</vt:lpstr>
      <vt:lpstr>E-Mail Questionnaire Surveys</vt:lpstr>
      <vt:lpstr>Internet Surveys </vt:lpstr>
      <vt:lpstr>Internet Surveys </vt:lpstr>
      <vt:lpstr>Internet Surveys </vt:lpstr>
      <vt:lpstr>Internet Surveys </vt:lpstr>
      <vt:lpstr>Internet Surveys</vt:lpstr>
      <vt:lpstr>Internet Surveys</vt:lpstr>
      <vt:lpstr>Internet Surveys </vt:lpstr>
      <vt:lpstr>Internet Surveys </vt:lpstr>
      <vt:lpstr>There is no best form of survey; each has advantages and disadvantages.</vt:lpstr>
      <vt:lpstr>Selected Questions to Determine the Appropriate Technique </vt:lpstr>
      <vt:lpstr>Pretesting</vt:lpstr>
      <vt:lpstr>“Practice is the best of all instructors.”   Publius Syrus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8 - Exploring  Marketing Research</dc:title>
  <dc:creator>Tobin Zikmund</dc:creator>
  <cp:lastModifiedBy>Tilley, Paul (C'ville)</cp:lastModifiedBy>
  <cp:revision>26</cp:revision>
  <cp:lastPrinted>2014-10-14T13:59:19Z</cp:lastPrinted>
  <dcterms:created xsi:type="dcterms:W3CDTF">2001-09-24T09:43:18Z</dcterms:created>
  <dcterms:modified xsi:type="dcterms:W3CDTF">2014-10-14T17:14:54Z</dcterms:modified>
</cp:coreProperties>
</file>